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1" r:id="rId2"/>
    <p:sldMasterId id="2147483693" r:id="rId3"/>
    <p:sldMasterId id="2147483707" r:id="rId4"/>
  </p:sldMasterIdLst>
  <p:notesMasterIdLst>
    <p:notesMasterId r:id="rId55"/>
  </p:notesMasterIdLst>
  <p:handoutMasterIdLst>
    <p:handoutMasterId r:id="rId56"/>
  </p:handoutMasterIdLst>
  <p:sldIdLst>
    <p:sldId id="1008" r:id="rId5"/>
    <p:sldId id="1071" r:id="rId6"/>
    <p:sldId id="1036" r:id="rId7"/>
    <p:sldId id="1061" r:id="rId8"/>
    <p:sldId id="1065" r:id="rId9"/>
    <p:sldId id="1048" r:id="rId10"/>
    <p:sldId id="1103" r:id="rId11"/>
    <p:sldId id="1075" r:id="rId12"/>
    <p:sldId id="1082" r:id="rId13"/>
    <p:sldId id="1089" r:id="rId14"/>
    <p:sldId id="1087" r:id="rId15"/>
    <p:sldId id="1088" r:id="rId16"/>
    <p:sldId id="1092" r:id="rId17"/>
    <p:sldId id="1101" r:id="rId18"/>
    <p:sldId id="1093" r:id="rId19"/>
    <p:sldId id="1094" r:id="rId20"/>
    <p:sldId id="1096" r:id="rId21"/>
    <p:sldId id="1097" r:id="rId22"/>
    <p:sldId id="1098" r:id="rId23"/>
    <p:sldId id="1100" r:id="rId24"/>
    <p:sldId id="1102" r:id="rId25"/>
    <p:sldId id="1044" r:id="rId26"/>
    <p:sldId id="1041" r:id="rId27"/>
    <p:sldId id="1076" r:id="rId28"/>
    <p:sldId id="1042" r:id="rId29"/>
    <p:sldId id="1046" r:id="rId30"/>
    <p:sldId id="1047" r:id="rId31"/>
    <p:sldId id="1062" r:id="rId32"/>
    <p:sldId id="1063" r:id="rId33"/>
    <p:sldId id="1064" r:id="rId34"/>
    <p:sldId id="1072" r:id="rId35"/>
    <p:sldId id="1066" r:id="rId36"/>
    <p:sldId id="1067" r:id="rId37"/>
    <p:sldId id="1068" r:id="rId38"/>
    <p:sldId id="1070" r:id="rId39"/>
    <p:sldId id="1069" r:id="rId40"/>
    <p:sldId id="1038" r:id="rId41"/>
    <p:sldId id="1073" r:id="rId42"/>
    <p:sldId id="1074" r:id="rId43"/>
    <p:sldId id="1077" r:id="rId44"/>
    <p:sldId id="1080" r:id="rId45"/>
    <p:sldId id="1079" r:id="rId46"/>
    <p:sldId id="1078" r:id="rId47"/>
    <p:sldId id="1081" r:id="rId48"/>
    <p:sldId id="1085" r:id="rId49"/>
    <p:sldId id="1084" r:id="rId50"/>
    <p:sldId id="1039" r:id="rId51"/>
    <p:sldId id="1049" r:id="rId52"/>
    <p:sldId id="1050" r:id="rId53"/>
    <p:sldId id="1040" r:id="rId54"/>
  </p:sldIdLst>
  <p:sldSz cx="12192000" cy="6858000"/>
  <p:notesSz cx="6807200" cy="99393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5DBF"/>
    <a:srgbClr val="FF2503"/>
    <a:srgbClr val="FF001E"/>
    <a:srgbClr val="FFFFFF"/>
    <a:srgbClr val="F2600C"/>
    <a:srgbClr val="F8AF85"/>
    <a:srgbClr val="FF2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3" autoAdjust="0"/>
    <p:restoredTop sz="79970" autoAdjust="0"/>
  </p:normalViewPr>
  <p:slideViewPr>
    <p:cSldViewPr snapToGrid="0" snapToObjects="1">
      <p:cViewPr varScale="1">
        <p:scale>
          <a:sx n="95" d="100"/>
          <a:sy n="95" d="100"/>
        </p:scale>
        <p:origin x="50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-2832" y="-90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 (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avg=25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max=100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21</c:v>
                </c:pt>
                <c:pt idx="2">
                  <c:v>23</c:v>
                </c:pt>
                <c:pt idx="3">
                  <c:v>14</c:v>
                </c:pt>
                <c:pt idx="4">
                  <c:v>23</c:v>
                </c:pt>
                <c:pt idx="5">
                  <c:v>19</c:v>
                </c:pt>
                <c:pt idx="6">
                  <c:v>23</c:v>
                </c:pt>
                <c:pt idx="7">
                  <c:v>42</c:v>
                </c:pt>
                <c:pt idx="8">
                  <c:v>12</c:v>
                </c:pt>
                <c:pt idx="9">
                  <c:v>32</c:v>
                </c:pt>
                <c:pt idx="10">
                  <c:v>100</c:v>
                </c:pt>
                <c:pt idx="11">
                  <c:v>12</c:v>
                </c:pt>
                <c:pt idx="12">
                  <c:v>12</c:v>
                </c:pt>
                <c:pt idx="13">
                  <c:v>19</c:v>
                </c:pt>
                <c:pt idx="14">
                  <c:v>21</c:v>
                </c:pt>
                <c:pt idx="15">
                  <c:v>23</c:v>
                </c:pt>
                <c:pt idx="16">
                  <c:v>43</c:v>
                </c:pt>
                <c:pt idx="17">
                  <c:v>28</c:v>
                </c:pt>
                <c:pt idx="18">
                  <c:v>23</c:v>
                </c:pt>
                <c:pt idx="19">
                  <c:v>27</c:v>
                </c:pt>
                <c:pt idx="20">
                  <c:v>18</c:v>
                </c:pt>
                <c:pt idx="21">
                  <c:v>23</c:v>
                </c:pt>
                <c:pt idx="22">
                  <c:v>25</c:v>
                </c:pt>
                <c:pt idx="2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95-4715-8102-E828B85D573A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21</c:v>
                </c:pt>
                <c:pt idx="2">
                  <c:v>23</c:v>
                </c:pt>
                <c:pt idx="3">
                  <c:v>14</c:v>
                </c:pt>
                <c:pt idx="4">
                  <c:v>23</c:v>
                </c:pt>
                <c:pt idx="5">
                  <c:v>19</c:v>
                </c:pt>
                <c:pt idx="6">
                  <c:v>23</c:v>
                </c:pt>
                <c:pt idx="7">
                  <c:v>42</c:v>
                </c:pt>
                <c:pt idx="8">
                  <c:v>12</c:v>
                </c:pt>
                <c:pt idx="9">
                  <c:v>32</c:v>
                </c:pt>
                <c:pt idx="10">
                  <c:v>100</c:v>
                </c:pt>
                <c:pt idx="11">
                  <c:v>12</c:v>
                </c:pt>
                <c:pt idx="12">
                  <c:v>12</c:v>
                </c:pt>
                <c:pt idx="13">
                  <c:v>19</c:v>
                </c:pt>
                <c:pt idx="14">
                  <c:v>21</c:v>
                </c:pt>
                <c:pt idx="15">
                  <c:v>23</c:v>
                </c:pt>
                <c:pt idx="16">
                  <c:v>43</c:v>
                </c:pt>
                <c:pt idx="17">
                  <c:v>28</c:v>
                </c:pt>
                <c:pt idx="18">
                  <c:v>23</c:v>
                </c:pt>
                <c:pt idx="19">
                  <c:v>27</c:v>
                </c:pt>
                <c:pt idx="20">
                  <c:v>18</c:v>
                </c:pt>
                <c:pt idx="21">
                  <c:v>23</c:v>
                </c:pt>
                <c:pt idx="22">
                  <c:v>25</c:v>
                </c:pt>
                <c:pt idx="23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95-4715-8102-E828B85D5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864064"/>
        <c:axId val="144775936"/>
      </c:lineChart>
      <c:catAx>
        <c:axId val="203864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4775936"/>
        <c:crosses val="autoZero"/>
        <c:auto val="1"/>
        <c:lblAlgn val="ctr"/>
        <c:lblOffset val="100"/>
        <c:noMultiLvlLbl val="0"/>
      </c:catAx>
      <c:valAx>
        <c:axId val="144775936"/>
        <c:scaling>
          <c:orientation val="minMax"/>
          <c:max val="1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864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altLang="ko-KR" sz="1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</a:t>
            </a:r>
            <a:r>
              <a:rPr lang="en-US" altLang="ko-KR" sz="20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avg=50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8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max=60</a:t>
            </a:r>
            <a:r>
              <a:rPr lang="en-US" altLang="ko-KR" sz="1800" b="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33</c:v>
                </c:pt>
                <c:pt idx="1">
                  <c:v>52</c:v>
                </c:pt>
                <c:pt idx="2">
                  <c:v>60</c:v>
                </c:pt>
                <c:pt idx="3">
                  <c:v>40</c:v>
                </c:pt>
                <c:pt idx="4">
                  <c:v>55</c:v>
                </c:pt>
                <c:pt idx="5">
                  <c:v>42</c:v>
                </c:pt>
                <c:pt idx="6">
                  <c:v>60</c:v>
                </c:pt>
                <c:pt idx="7">
                  <c:v>34</c:v>
                </c:pt>
                <c:pt idx="8">
                  <c:v>58</c:v>
                </c:pt>
                <c:pt idx="9">
                  <c:v>45</c:v>
                </c:pt>
                <c:pt idx="10">
                  <c:v>60</c:v>
                </c:pt>
                <c:pt idx="11">
                  <c:v>48</c:v>
                </c:pt>
                <c:pt idx="12">
                  <c:v>55</c:v>
                </c:pt>
                <c:pt idx="13">
                  <c:v>40</c:v>
                </c:pt>
                <c:pt idx="14">
                  <c:v>52</c:v>
                </c:pt>
                <c:pt idx="15">
                  <c:v>60</c:v>
                </c:pt>
                <c:pt idx="16">
                  <c:v>56</c:v>
                </c:pt>
                <c:pt idx="17">
                  <c:v>43</c:v>
                </c:pt>
                <c:pt idx="18">
                  <c:v>58</c:v>
                </c:pt>
                <c:pt idx="19">
                  <c:v>39</c:v>
                </c:pt>
                <c:pt idx="20">
                  <c:v>56</c:v>
                </c:pt>
                <c:pt idx="21">
                  <c:v>51</c:v>
                </c:pt>
                <c:pt idx="22">
                  <c:v>43</c:v>
                </c:pt>
                <c:pt idx="2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76-4394-B5C0-216396CE7E3B}"/>
            </c:ext>
          </c:extLst>
        </c:ser>
        <c:ser>
          <c:idx val="0"/>
          <c:order val="0"/>
          <c:tx>
            <c:strRef>
              <c:f>Sheet1!$B$1</c:f>
              <c:strCache>
                <c:ptCount val="1"/>
                <c:pt idx="0">
                  <c:v>Response Time</c:v>
                </c:pt>
              </c:strCache>
            </c:strRef>
          </c:tx>
          <c:marker>
            <c:symbol val="none"/>
          </c:marker>
          <c:cat>
            <c:numRef>
              <c:f>Sheet1!$A$2:$A$25</c:f>
              <c:numCache>
                <c:formatCode>General</c:formatCode>
                <c:ptCount val="24"/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33</c:v>
                </c:pt>
                <c:pt idx="1">
                  <c:v>52</c:v>
                </c:pt>
                <c:pt idx="2">
                  <c:v>60</c:v>
                </c:pt>
                <c:pt idx="3">
                  <c:v>40</c:v>
                </c:pt>
                <c:pt idx="4">
                  <c:v>55</c:v>
                </c:pt>
                <c:pt idx="5">
                  <c:v>42</c:v>
                </c:pt>
                <c:pt idx="6">
                  <c:v>60</c:v>
                </c:pt>
                <c:pt idx="7">
                  <c:v>34</c:v>
                </c:pt>
                <c:pt idx="8">
                  <c:v>58</c:v>
                </c:pt>
                <c:pt idx="9">
                  <c:v>45</c:v>
                </c:pt>
                <c:pt idx="10">
                  <c:v>60</c:v>
                </c:pt>
                <c:pt idx="11">
                  <c:v>48</c:v>
                </c:pt>
                <c:pt idx="12">
                  <c:v>55</c:v>
                </c:pt>
                <c:pt idx="13">
                  <c:v>40</c:v>
                </c:pt>
                <c:pt idx="14">
                  <c:v>52</c:v>
                </c:pt>
                <c:pt idx="15">
                  <c:v>60</c:v>
                </c:pt>
                <c:pt idx="16">
                  <c:v>56</c:v>
                </c:pt>
                <c:pt idx="17">
                  <c:v>43</c:v>
                </c:pt>
                <c:pt idx="18">
                  <c:v>58</c:v>
                </c:pt>
                <c:pt idx="19">
                  <c:v>39</c:v>
                </c:pt>
                <c:pt idx="20">
                  <c:v>56</c:v>
                </c:pt>
                <c:pt idx="21">
                  <c:v>51</c:v>
                </c:pt>
                <c:pt idx="22">
                  <c:v>43</c:v>
                </c:pt>
                <c:pt idx="23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76-4394-B5C0-216396CE7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391488"/>
        <c:axId val="201908800"/>
      </c:lineChart>
      <c:catAx>
        <c:axId val="203391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1908800"/>
        <c:crosses val="autoZero"/>
        <c:auto val="1"/>
        <c:lblAlgn val="ctr"/>
        <c:lblOffset val="100"/>
        <c:noMultiLvlLbl val="0"/>
      </c:catAx>
      <c:valAx>
        <c:axId val="201908800"/>
        <c:scaling>
          <c:orientation val="minMax"/>
          <c:max val="10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3914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0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EDCD3CFA-FF35-4945-A28B-853D279C47A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40647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36E12D1D-4320-4F77-8C7B-3400E6CC0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9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9786" cy="49869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0"/>
            <a:ext cx="2949786" cy="498693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4A3401E6-E51F-4546-8926-834654E7D9FD}" type="datetimeFigureOut">
              <a:rPr lang="en-US"/>
              <a:t>11/5/2021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40647"/>
            <a:ext cx="2949786" cy="49869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E74C63F3-381A-49EE-B18D-86331860D1E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7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3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Goal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Solving challenging problems in the area of real-time systems </a:t>
            </a:r>
          </a:p>
          <a:p>
            <a:pPr lvl="2"/>
            <a:r>
              <a:rPr lang="en-US" altLang="ko-KR" dirty="0">
                <a:highlight>
                  <a:srgbClr val="FFFF00"/>
                </a:highlight>
              </a:rPr>
              <a:t>By the collaboration of machine learning techniques </a:t>
            </a:r>
            <a:r>
              <a:rPr lang="en-US" altLang="ko-KR" i="1" dirty="0">
                <a:highlight>
                  <a:srgbClr val="FFFF00"/>
                </a:highlight>
              </a:rPr>
              <a:t>and</a:t>
            </a:r>
            <a:r>
              <a:rPr lang="en-US" altLang="ko-KR" dirty="0">
                <a:highlight>
                  <a:srgbClr val="FFFF00"/>
                </a:highlight>
              </a:rPr>
              <a:t> domain knowledge of real-time systems</a:t>
            </a:r>
          </a:p>
          <a:p>
            <a:pPr lvl="2"/>
            <a:r>
              <a:rPr lang="en-US" altLang="ko-KR" dirty="0"/>
              <a:t>RT</a:t>
            </a:r>
            <a:r>
              <a:rPr lang="ko-KR" altLang="en-US" dirty="0"/>
              <a:t>의 </a:t>
            </a:r>
            <a:r>
              <a:rPr lang="en-US" altLang="ko-KR" dirty="0"/>
              <a:t>challenging </a:t>
            </a:r>
            <a:r>
              <a:rPr lang="ko-KR" altLang="en-US" dirty="0"/>
              <a:t>문제에 대한 이해</a:t>
            </a:r>
            <a:r>
              <a:rPr lang="en-US" altLang="ko-KR" dirty="0"/>
              <a:t>, RT guarantee</a:t>
            </a:r>
            <a:r>
              <a:rPr lang="ko-KR" altLang="en-US" dirty="0"/>
              <a:t>에 대한 이해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en-US" altLang="ko-KR" dirty="0"/>
              <a:t>ML</a:t>
            </a:r>
            <a:r>
              <a:rPr lang="ko-KR" altLang="en-US" dirty="0"/>
              <a:t>이 해당 문제에 적절한 지에 대한 고찰</a:t>
            </a:r>
            <a:endParaRPr lang="en-US" altLang="ko-KR" dirty="0"/>
          </a:p>
          <a:p>
            <a:r>
              <a:rPr lang="en-US" altLang="ko-KR" dirty="0">
                <a:highlight>
                  <a:srgbClr val="FFFF00"/>
                </a:highlight>
              </a:rPr>
              <a:t>Research trend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Problem by problem approach (at least so far)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1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Toward more challenging ML applications, e.g., object tracking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31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63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547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69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5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3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3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0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1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79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자율주행 자동차</a:t>
            </a:r>
            <a:r>
              <a:rPr lang="en-US" altLang="ko-KR" dirty="0"/>
              <a:t>, UAV</a:t>
            </a:r>
            <a:r>
              <a:rPr lang="ko-KR" altLang="en-US" dirty="0"/>
              <a:t> 등의 </a:t>
            </a:r>
            <a:r>
              <a:rPr lang="en-US" altLang="ko-KR" dirty="0"/>
              <a:t>object detection </a:t>
            </a:r>
            <a:r>
              <a:rPr lang="ko-KR" altLang="en-US" dirty="0"/>
              <a:t>등 </a:t>
            </a:r>
            <a:r>
              <a:rPr lang="en-US" altLang="ko-KR" dirty="0"/>
              <a:t>safety-critical</a:t>
            </a:r>
            <a:r>
              <a:rPr lang="ko-KR" altLang="en-US" dirty="0"/>
              <a:t>한 </a:t>
            </a:r>
            <a:r>
              <a:rPr lang="en-US" altLang="ko-KR" dirty="0"/>
              <a:t>system</a:t>
            </a:r>
            <a:r>
              <a:rPr lang="ko-KR" altLang="en-US" dirty="0"/>
              <a:t>에서의 </a:t>
            </a:r>
            <a:r>
              <a:rPr lang="en-US" altLang="ko-KR" dirty="0"/>
              <a:t>RT guarantee </a:t>
            </a:r>
            <a:r>
              <a:rPr lang="ko-KR" altLang="en-US" dirty="0"/>
              <a:t>필요 </a:t>
            </a:r>
            <a:r>
              <a:rPr lang="en-US" altLang="ko-KR" dirty="0"/>
              <a:t>-&gt; </a:t>
            </a:r>
            <a:r>
              <a:rPr lang="ko-KR" altLang="en-US" dirty="0"/>
              <a:t>굉장히 복잡하고 </a:t>
            </a:r>
            <a:r>
              <a:rPr lang="en-US" altLang="ko-KR" dirty="0"/>
              <a:t>heavy</a:t>
            </a:r>
            <a:r>
              <a:rPr lang="ko-KR" altLang="en-US" dirty="0"/>
              <a:t>한 </a:t>
            </a:r>
            <a:r>
              <a:rPr lang="en-US" altLang="ko-KR" dirty="0"/>
              <a:t>ML computation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RT for ML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ML</a:t>
            </a:r>
            <a:r>
              <a:rPr lang="ko-KR" altLang="en-US" dirty="0"/>
              <a:t> </a:t>
            </a:r>
            <a:r>
              <a:rPr lang="en-US" altLang="ko-KR" dirty="0"/>
              <a:t>technique</a:t>
            </a:r>
            <a:r>
              <a:rPr lang="ko-KR" altLang="en-US" dirty="0"/>
              <a:t>이 발달함에 따라 기존에 </a:t>
            </a:r>
            <a:r>
              <a:rPr lang="en-US" altLang="ko-KR" dirty="0"/>
              <a:t>RT</a:t>
            </a:r>
            <a:r>
              <a:rPr lang="ko-KR" altLang="en-US" dirty="0"/>
              <a:t>의 </a:t>
            </a:r>
            <a:r>
              <a:rPr lang="en-US" altLang="ko-KR" dirty="0"/>
              <a:t>challenges </a:t>
            </a:r>
            <a:r>
              <a:rPr lang="ko-KR" altLang="en-US" dirty="0"/>
              <a:t>들을 </a:t>
            </a:r>
            <a:r>
              <a:rPr lang="en-US" altLang="ko-KR" dirty="0"/>
              <a:t>ML</a:t>
            </a:r>
            <a:r>
              <a:rPr lang="ko-KR" altLang="en-US" dirty="0"/>
              <a:t>을 활용하여 해결해볼만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ML for RT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8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Toward more challenging ML applications, e.g., object tracking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66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6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75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04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altLang="ko-KR" sz="1200" b="1" dirty="0">
                <a:solidFill>
                  <a:srgbClr val="FF00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(Real-Time Systems Symposium): Top 1 Conference in the area of real-time systems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altLang="ko-KR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RTAS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(Real-Time and Embedded Technology and Applications Symposium): Top 2 Conference in the area of real-time systems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2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altLang="ko-KR" sz="1200" b="1" dirty="0">
                <a:solidFill>
                  <a:srgbClr val="FF00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(Real-Time Systems Symposium): Top 1 Conference in the area of real-time systems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altLang="ko-KR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RTAS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(Real-Time and Embedded Technology and Applications Symposium): Top 2 Conference in the area of real-time systems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0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44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9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3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altLang="ko-KR" sz="1200" b="1" dirty="0">
                <a:solidFill>
                  <a:srgbClr val="FF00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(Real-Time Systems Symposium): Top 1 Conference in the area of real-time systems</a:t>
            </a: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altLang="ko-KR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RTAS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(Real-Time and Embedded Technology and Applications Symposium): Top 2 Conference in the area of real-time systems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9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71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C63F3-381A-49EE-B18D-86331860D1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50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19947" y="1788160"/>
            <a:ext cx="11203093" cy="70104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670561" y="1985963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670561" y="4164965"/>
            <a:ext cx="4876551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TextBox 7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8" y="228600"/>
            <a:ext cx="460163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7" y="2571750"/>
            <a:ext cx="4340352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368" y="273051"/>
            <a:ext cx="6129865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4" y="3733801"/>
            <a:ext cx="4340352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5741" y="6423586"/>
            <a:ext cx="4422588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205" y="3124200"/>
            <a:ext cx="5197696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4614211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9205" y="3995737"/>
            <a:ext cx="5197696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20147" y="3370730"/>
            <a:ext cx="294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341" y="4424082"/>
            <a:ext cx="8254876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28600"/>
            <a:ext cx="85045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5341" y="5257800"/>
            <a:ext cx="8254876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9" name="Rectangle 8"/>
          <p:cNvSpPr/>
          <p:nvPr/>
        </p:nvSpPr>
        <p:spPr>
          <a:xfrm>
            <a:off x="9069917" y="2377440"/>
            <a:ext cx="27432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436283" y="4632792"/>
            <a:ext cx="294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6" y="228600"/>
            <a:ext cx="851622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8242148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6" y="3733801"/>
            <a:ext cx="8239421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49683" y="6235608"/>
            <a:ext cx="17978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619747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49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069917" y="4535424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6767" y="228600"/>
            <a:ext cx="56472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406" y="2571750"/>
            <a:ext cx="53555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125" y="3733801"/>
            <a:ext cx="5353739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64000" y="6235608"/>
            <a:ext cx="17978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08128" y="6235608"/>
            <a:ext cx="345427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1" name="Rectangle 10"/>
          <p:cNvSpPr/>
          <p:nvPr/>
        </p:nvSpPr>
        <p:spPr>
          <a:xfrm>
            <a:off x="6165851" y="4534726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165851" y="2381663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70848" y="2381662"/>
            <a:ext cx="27432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3124200"/>
            <a:ext cx="414528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0541" y="2365248"/>
            <a:ext cx="5653492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3995737"/>
            <a:ext cx="414528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855200" y="6423586"/>
            <a:ext cx="2049929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88000" y="6423586"/>
            <a:ext cx="400685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33815" y="3370730"/>
            <a:ext cx="2940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9" name="TextBox 8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>
            <a:lvl1pPr algn="ctr">
              <a:defRPr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>
            <a:lvl1pPr>
              <a:defRPr sz="22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D11110-A9CD-4BAA-A2FC-3DB0B3609F9E}"/>
              </a:ext>
            </a:extLst>
          </p:cNvPr>
          <p:cNvCxnSpPr>
            <a:cxnSpLocks/>
          </p:cNvCxnSpPr>
          <p:nvPr userDrawn="1"/>
        </p:nvCxnSpPr>
        <p:spPr>
          <a:xfrm>
            <a:off x="839537" y="773755"/>
            <a:ext cx="10555705" cy="0"/>
          </a:xfrm>
          <a:prstGeom prst="line">
            <a:avLst/>
          </a:prstGeom>
          <a:ln w="127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3" descr="C:\Users\jinkyu.lee\Desktop\Signature01_3.jpg">
            <a:extLst>
              <a:ext uri="{FF2B5EF4-FFF2-40B4-BE49-F238E27FC236}">
                <a16:creationId xmlns:a16="http://schemas.microsoft.com/office/drawing/2014/main" id="{D8054F42-FEB4-403A-9090-550F05FC6A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795" y="6361417"/>
            <a:ext cx="1655205" cy="50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46">
            <a:extLst>
              <a:ext uri="{FF2B5EF4-FFF2-40B4-BE49-F238E27FC236}">
                <a16:creationId xmlns:a16="http://schemas.microsoft.com/office/drawing/2014/main" id="{8D23CC49-63E2-483D-9332-8504B2D076CB}"/>
              </a:ext>
            </a:extLst>
          </p:cNvPr>
          <p:cNvSpPr txBox="1">
            <a:spLocks/>
          </p:cNvSpPr>
          <p:nvPr userDrawn="1"/>
        </p:nvSpPr>
        <p:spPr>
          <a:xfrm>
            <a:off x="5935530" y="6539469"/>
            <a:ext cx="808620" cy="284609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/>
            <a:fld id="{C716743E-0283-4E3C-A71C-0A398C4C4EAB}" type="slidenum">
              <a:rPr lang="ko-KR" altLang="en-US" sz="1600" b="1" i="0" strike="noStrike" baseline="0" smtClean="0">
                <a:ln w="317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pPr algn="l" latinLnBrk="0"/>
              <a:t>‹#›</a:t>
            </a:fld>
            <a:endParaRPr lang="ko-KR" altLang="en-US" sz="1000" b="1" i="0" strike="noStrike" baseline="0" dirty="0">
              <a:ln w="3175" cmpd="sng">
                <a:noFill/>
                <a:prstDash val="solid"/>
              </a:ln>
              <a:solidFill>
                <a:schemeClr val="tx1"/>
              </a:solidFill>
              <a:effectLst/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7EFC5F-DC6E-40A9-BBDD-8C0FFE1ECA8B}"/>
              </a:ext>
            </a:extLst>
          </p:cNvPr>
          <p:cNvSpPr txBox="1"/>
          <p:nvPr userDrawn="1"/>
        </p:nvSpPr>
        <p:spPr>
          <a:xfrm>
            <a:off x="0" y="6454746"/>
            <a:ext cx="3359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Jinkyu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 Lee</a:t>
            </a:r>
          </a:p>
          <a:p>
            <a:pPr algn="l"/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Dept. </a:t>
            </a:r>
            <a:r>
              <a:rPr lang="en-US" altLang="ko-KR" sz="9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of Computer Science and Engineering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alatino Linotype" panose="02040502050505030304" pitchFamily="18" charset="0"/>
              </a:rPr>
              <a:t>  </a:t>
            </a:r>
            <a:endParaRPr lang="ko-KR" altLang="en-US" sz="9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889129" y="282574"/>
            <a:ext cx="9144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61029" y="954742"/>
            <a:ext cx="908424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58757"/>
            <a:ext cx="9144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500967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12700" y="9526"/>
            <a:ext cx="1964267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1" y="4267201"/>
            <a:ext cx="12204700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964267" y="5105400"/>
            <a:ext cx="9516533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556000" y="4191001"/>
            <a:ext cx="78232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032000" y="5181600"/>
            <a:ext cx="9448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587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88312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24953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1608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99863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15661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531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7566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7900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3" y="134471"/>
            <a:ext cx="10075084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691" y="1129553"/>
            <a:ext cx="10078613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50286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319088"/>
            <a:ext cx="27432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319088"/>
            <a:ext cx="80264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76491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12700" y="9526"/>
            <a:ext cx="1964267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1" y="4267201"/>
            <a:ext cx="12204700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964267" y="5105400"/>
            <a:ext cx="9516533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556000" y="4191001"/>
            <a:ext cx="78232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032000" y="5181600"/>
            <a:ext cx="9448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64668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07633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720342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02399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81686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813929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398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125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624668"/>
            <a:ext cx="53848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5562600"/>
            <a:ext cx="53848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1" y="6425641"/>
            <a:ext cx="1643529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14871" y="6425641"/>
            <a:ext cx="3490259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6767" y="228600"/>
            <a:ext cx="5647267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8" name="Rectangle 7"/>
          <p:cNvSpPr/>
          <p:nvPr/>
        </p:nvSpPr>
        <p:spPr>
          <a:xfrm>
            <a:off x="9069917" y="228600"/>
            <a:ext cx="27432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Rectangle 9"/>
          <p:cNvSpPr/>
          <p:nvPr/>
        </p:nvSpPr>
        <p:spPr>
          <a:xfrm>
            <a:off x="6165851" y="2377440"/>
            <a:ext cx="27432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165851" y="22860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69917" y="2377440"/>
            <a:ext cx="27432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1779495"/>
            <a:ext cx="41148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6522" y="174813"/>
            <a:ext cx="55107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517449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726912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319088"/>
            <a:ext cx="27432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319088"/>
            <a:ext cx="80264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4128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19088"/>
            <a:ext cx="9652000" cy="5635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09600" y="1076325"/>
            <a:ext cx="5384800" cy="52482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076325"/>
            <a:ext cx="5384800" cy="52482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515132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319088"/>
            <a:ext cx="9652000" cy="56356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609600" y="1076325"/>
            <a:ext cx="10972800" cy="5248275"/>
          </a:xfrm>
        </p:spPr>
        <p:txBody>
          <a:bodyPr/>
          <a:lstStyle/>
          <a:p>
            <a:pPr lvl="0"/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717602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 descr="Light horizontal"/>
          <p:cNvSpPr>
            <a:spLocks noChangeArrowheads="1"/>
          </p:cNvSpPr>
          <p:nvPr/>
        </p:nvSpPr>
        <p:spPr bwMode="gray">
          <a:xfrm>
            <a:off x="12700" y="9526"/>
            <a:ext cx="1964267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invGray">
          <a:xfrm>
            <a:off x="1" y="4267201"/>
            <a:ext cx="12204700" cy="1103313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ltGray">
          <a:xfrm>
            <a:off x="1964267" y="5105400"/>
            <a:ext cx="9516533" cy="533400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556000" y="4191001"/>
            <a:ext cx="7823200" cy="1012825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altLang="ko-KR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032000" y="5181600"/>
            <a:ext cx="94488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>
                <a:solidFill>
                  <a:schemeClr val="bg1"/>
                </a:solidFill>
                <a:latin typeface="HY강M" pitchFamily="18" charset="-127"/>
                <a:ea typeface="HY강M" pitchFamily="18" charset="-127"/>
              </a:defRPr>
            </a:lvl1pPr>
          </a:lstStyle>
          <a:p>
            <a:r>
              <a:rPr lang="en-US" altLang="ko-KR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590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840351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753222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076325"/>
            <a:ext cx="53848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453965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6850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78543" y="228600"/>
            <a:ext cx="10934573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3124201"/>
            <a:ext cx="75184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4495801"/>
            <a:ext cx="75184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8541" y="6248775"/>
            <a:ext cx="1966259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0" y="6248775"/>
            <a:ext cx="7518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4400" y="624877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71483" y="3110755"/>
            <a:ext cx="34787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1" y="228600"/>
            <a:ext cx="283633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486540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77524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74896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3205697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627843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319088"/>
            <a:ext cx="2743200" cy="600551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319088"/>
            <a:ext cx="8026400" cy="600551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0082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947401" y="282574"/>
            <a:ext cx="856129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Rectangle 11"/>
          <p:cNvSpPr/>
          <p:nvPr/>
        </p:nvSpPr>
        <p:spPr>
          <a:xfrm>
            <a:off x="10757647" y="282574"/>
            <a:ext cx="12192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6504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2" name="TextBox 11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8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6504" y="2447366"/>
            <a:ext cx="48768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8" y="2070848"/>
            <a:ext cx="48768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6504" y="2070848"/>
            <a:ext cx="48768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690" y="1985963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64690" y="4164965"/>
            <a:ext cx="10092209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889129" y="282574"/>
            <a:ext cx="9144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/>
          </a:p>
        </p:txBody>
      </p:sp>
      <p:sp>
        <p:nvSpPr>
          <p:cNvPr id="10" name="TextBox 9"/>
          <p:cNvSpPr txBox="1"/>
          <p:nvPr/>
        </p:nvSpPr>
        <p:spPr>
          <a:xfrm>
            <a:off x="297581" y="228600"/>
            <a:ext cx="3478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80100" y="1985963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60329" y="6423586"/>
            <a:ext cx="2844800" cy="365125"/>
          </a:xfrm>
          <a:prstGeom prst="rect">
            <a:avLst/>
          </a:prstGeom>
        </p:spPr>
        <p:txBody>
          <a:bodyPr/>
          <a:lstStyle/>
          <a:p>
            <a:fld id="{031849EB-A5C0-8D42-A735-320950AAD734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8941" y="6423586"/>
            <a:ext cx="816385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4400" y="242235"/>
            <a:ext cx="738717" cy="365125"/>
          </a:xfrm>
          <a:prstGeom prst="rect">
            <a:avLst/>
          </a:prstGeom>
        </p:spPr>
        <p:txBody>
          <a:bodyPr/>
          <a:lstStyle/>
          <a:p>
            <a:fld id="{1B98A84E-3B48-8940-A06C-554EE716743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64691" y="1985963"/>
            <a:ext cx="48768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5880100" y="4169664"/>
            <a:ext cx="48768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4633" y="310469"/>
            <a:ext cx="10075084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633" y="1981200"/>
            <a:ext cx="10910052" cy="458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나눔고딕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나눔고딕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12700" y="0"/>
            <a:ext cx="641351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6933" y="0"/>
            <a:ext cx="12204700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406400" y="288926"/>
            <a:ext cx="99568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6325"/>
            <a:ext cx="10972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319088"/>
            <a:ext cx="9652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317" y="5334000"/>
            <a:ext cx="169968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11074400" y="6553201"/>
            <a:ext cx="11176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AC8EC264-7E0D-4EB4-9A59-AA56BBFDEFA2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17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12700" y="0"/>
            <a:ext cx="641351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4817" y="0"/>
            <a:ext cx="12204701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406400" y="288926"/>
            <a:ext cx="99568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6325"/>
            <a:ext cx="10972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319088"/>
            <a:ext cx="9652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317" y="5334000"/>
            <a:ext cx="169968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11074400" y="6553201"/>
            <a:ext cx="11176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518E2C3C-43C2-44FE-86A7-F86E573FC49E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269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 descr="Light horizontal"/>
          <p:cNvSpPr>
            <a:spLocks noChangeArrowheads="1"/>
          </p:cNvSpPr>
          <p:nvPr/>
        </p:nvSpPr>
        <p:spPr bwMode="gray">
          <a:xfrm>
            <a:off x="-12700" y="0"/>
            <a:ext cx="641351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gray">
          <a:xfrm>
            <a:off x="-14817" y="0"/>
            <a:ext cx="12204701" cy="685800"/>
          </a:xfrm>
          <a:prstGeom prst="rect">
            <a:avLst/>
          </a:prstGeom>
          <a:solidFill>
            <a:srgbClr val="FFCC66"/>
          </a:solid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ko-KR" altLang="ko-KR" sz="1800">
              <a:solidFill>
                <a:srgbClr val="1D4940"/>
              </a:solidFill>
              <a:latin typeface="Arial" charset="0"/>
              <a:ea typeface="굴림" charset="-127"/>
            </a:endParaRP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ltGray">
          <a:xfrm>
            <a:off x="406400" y="288926"/>
            <a:ext cx="9956800" cy="644525"/>
          </a:xfrm>
          <a:prstGeom prst="roundRect">
            <a:avLst>
              <a:gd name="adj" fmla="val 16667"/>
            </a:avLst>
          </a:prstGeom>
          <a:solidFill>
            <a:srgbClr val="FF9933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en-US" sz="1600">
              <a:solidFill>
                <a:srgbClr val="1D494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076325"/>
            <a:ext cx="109728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1</a:t>
            </a:r>
            <a:r>
              <a:rPr lang="ko-KR" altLang="en-US"/>
              <a:t>단계</a:t>
            </a:r>
          </a:p>
          <a:p>
            <a:pPr lvl="1"/>
            <a:r>
              <a:rPr lang="en-US" altLang="ko-KR"/>
              <a:t>2</a:t>
            </a:r>
            <a:r>
              <a:rPr lang="ko-KR" altLang="en-US"/>
              <a:t>단계</a:t>
            </a:r>
          </a:p>
          <a:p>
            <a:pPr lvl="2"/>
            <a:r>
              <a:rPr lang="en-US" altLang="ko-KR"/>
              <a:t>3</a:t>
            </a:r>
            <a:r>
              <a:rPr lang="ko-KR" altLang="en-US"/>
              <a:t>단계</a:t>
            </a:r>
          </a:p>
          <a:p>
            <a:pPr lvl="3"/>
            <a:r>
              <a:rPr lang="en-US" altLang="ko-KR"/>
              <a:t>4</a:t>
            </a:r>
            <a:r>
              <a:rPr lang="ko-KR" altLang="en-US"/>
              <a:t>단계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609600" y="319088"/>
            <a:ext cx="96520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pic>
        <p:nvPicPr>
          <p:cNvPr id="1031" name="Picture 7" descr="Beginner_logo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317" y="5334000"/>
            <a:ext cx="169968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gray">
          <a:xfrm>
            <a:off x="11074400" y="6553201"/>
            <a:ext cx="11176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Y그래픽" pitchFamily="18" charset="-127"/>
                <a:ea typeface="HY그래픽" pitchFamily="18" charset="-127"/>
              </a:defRPr>
            </a:lvl9pPr>
          </a:lstStyle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AC50441B-D44E-43BF-898F-6E0D47C5DF51}" type="slidenum">
              <a:rPr kumimoji="1" lang="en-US" altLang="ko-KR" sz="1300" smtClean="0">
                <a:solidFill>
                  <a:srgbClr val="000000"/>
                </a:solidFill>
                <a:latin typeface="Comic Sans MS" pitchFamily="66" charset="0"/>
                <a:ea typeface="HY견고딕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300">
              <a:solidFill>
                <a:srgbClr val="000000"/>
              </a:solidFill>
              <a:latin typeface="Comic Sans MS" pitchFamily="66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0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200">
          <a:solidFill>
            <a:srgbClr val="66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000">
          <a:solidFill>
            <a:srgbClr val="0033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b="1">
          <a:solidFill>
            <a:srgbClr val="000000"/>
          </a:solidFill>
          <a:latin typeface="돋움" pitchFamily="50" charset="-127"/>
          <a:ea typeface="돋움" pitchFamily="50" charset="-127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0000"/>
          </a:solidFill>
          <a:latin typeface="HY견명조" pitchFamily="18" charset="-127"/>
          <a:ea typeface="HY견명조" pitchFamily="18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HY견명조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microsoft.com/office/2007/relationships/media" Target="../media/media2.wmv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video" Target="../media/media2.wmv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1.png"/><Relationship Id="rId4" Type="http://schemas.openxmlformats.org/officeDocument/2006/relationships/image" Target="../media/image70.svg"/><Relationship Id="rId9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6.png"/><Relationship Id="rId4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sv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7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23.emf"/><Relationship Id="rId9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23.emf"/><Relationship Id="rId9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3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chart" Target="../charts/chart2.xml"/><Relationship Id="rId7" Type="http://schemas.openxmlformats.org/officeDocument/2006/relationships/image" Target="../media/image2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.png"/><Relationship Id="rId5" Type="http://schemas.openxmlformats.org/officeDocument/2006/relationships/image" Target="../media/image24.png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emf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4000" y="1486492"/>
            <a:ext cx="9144000" cy="701040"/>
          </a:xfrm>
        </p:spPr>
        <p:txBody>
          <a:bodyPr/>
          <a:lstStyle/>
          <a:p>
            <a:r>
              <a:rPr lang="en-US" altLang="ko-KR" sz="4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 for ML &amp; ML for RT</a:t>
            </a:r>
            <a:endParaRPr lang="ko-KR" altLang="en-US" sz="4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530096" y="3510364"/>
            <a:ext cx="9144000" cy="16835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accent1"/>
                </a:solidFill>
                <a:latin typeface="+mj-lt"/>
                <a:ea typeface="나눔고딕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Jinkyu Lee</a:t>
            </a:r>
          </a:p>
          <a:p>
            <a:endParaRPr lang="en-US" altLang="ko-K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 </a:t>
            </a:r>
          </a:p>
          <a:p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Sungkyunkwan University (SKKU)</a:t>
            </a:r>
          </a:p>
          <a:p>
            <a:endParaRPr lang="en-US" altLang="ko-K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SKKU AI Colloquium | November 5th, 2021</a:t>
            </a:r>
          </a:p>
          <a:p>
            <a:endParaRPr lang="en-US" altLang="ko-KR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942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1732D23-2F95-4FDE-9F46-C72A28E59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r>
              <a:rPr lang="en-US" altLang="ko-KR" dirty="0"/>
              <a:t>Since 2018, “RT for ML” studies have been published in RT top conferences.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9A502F-7824-433E-B6FC-93A98233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Recent Studies</a:t>
            </a:r>
            <a:endParaRPr lang="ko-KR" altLang="en-US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1B07A3-784C-4A7E-954C-7DFFBDBB1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237" y="1799461"/>
            <a:ext cx="3281084" cy="35448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0F39E3-17F3-4371-B37D-33F6B822E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24" y="2069432"/>
            <a:ext cx="4167708" cy="2123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2F2F21-64B7-46AA-9FBE-DFCFF0E464E8}"/>
              </a:ext>
            </a:extLst>
          </p:cNvPr>
          <p:cNvSpPr txBox="1"/>
          <p:nvPr/>
        </p:nvSpPr>
        <p:spPr>
          <a:xfrm>
            <a:off x="5317194" y="4976997"/>
            <a:ext cx="60780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Systems Symposium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</a:t>
            </a:r>
            <a:r>
              <a:rPr lang="en-US" altLang="ko-KR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RTAS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Real-Time and Embedded Technology and Applications Symposium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1A3FC-BEE2-4BE9-B82A-A9646998D71B}"/>
              </a:ext>
            </a:extLst>
          </p:cNvPr>
          <p:cNvSpPr txBox="1"/>
          <p:nvPr/>
        </p:nvSpPr>
        <p:spPr>
          <a:xfrm>
            <a:off x="839537" y="5500217"/>
            <a:ext cx="105557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S3DNN: Supervised Streaming and Scheduling for GPU-accelerated Real-Time DNN Workloads, IEEE </a:t>
            </a:r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RTAS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 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ApNet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Approximation-aware Real-Time Neural Network, IEEE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PredJoule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Timing-Predictable Energy Optimization Framework for Deep Neural Network, IEEE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BFD35B-1FC5-4745-B7BB-FA7B3B7FE9E9}"/>
              </a:ext>
            </a:extLst>
          </p:cNvPr>
          <p:cNvSpPr txBox="1"/>
          <p:nvPr/>
        </p:nvSpPr>
        <p:spPr>
          <a:xfrm>
            <a:off x="6359880" y="1719068"/>
            <a:ext cx="11721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[4]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5216D3-3FD2-4377-BE3C-05A61D6FC046}"/>
              </a:ext>
            </a:extLst>
          </p:cNvPr>
          <p:cNvSpPr txBox="1"/>
          <p:nvPr/>
        </p:nvSpPr>
        <p:spPr>
          <a:xfrm>
            <a:off x="1483275" y="1430129"/>
            <a:ext cx="11721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[3]</a:t>
            </a:r>
          </a:p>
        </p:txBody>
      </p:sp>
    </p:spTree>
    <p:extLst>
      <p:ext uri="{BB962C8B-B14F-4D97-AF65-F5344CB8AC3E}">
        <p14:creationId xmlns:p14="http://schemas.microsoft.com/office/powerpoint/2010/main" val="223842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1732D23-2F95-4FDE-9F46-C72A28E59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9A502F-7824-433E-B6FC-93A98233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Recent Studies</a:t>
            </a:r>
            <a:endParaRPr lang="ko-KR" alt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1A3FC-BEE2-4BE9-B82A-A9646998D71B}"/>
              </a:ext>
            </a:extLst>
          </p:cNvPr>
          <p:cNvSpPr txBox="1"/>
          <p:nvPr/>
        </p:nvSpPr>
        <p:spPr>
          <a:xfrm>
            <a:off x="839537" y="5493415"/>
            <a:ext cx="105557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Re-thinking CNN Frameworks for Time-Sensitive Autonomous-Driving Applications, IEEE </a:t>
            </a:r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RTAS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 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Pipelined Data-Parallel CPU/GPU Scheduling for Multi-DNN Real-Time Inference, IEEE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Real-Time Object Detection System with Multi-Path Neural Networks, IEEE </a:t>
            </a:r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RTAS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</a:t>
            </a:r>
          </a:p>
        </p:txBody>
      </p:sp>
      <p:pic>
        <p:nvPicPr>
          <p:cNvPr id="8" name="내용 개체 틀 8">
            <a:extLst>
              <a:ext uri="{FF2B5EF4-FFF2-40B4-BE49-F238E27FC236}">
                <a16:creationId xmlns:a16="http://schemas.microsoft.com/office/drawing/2014/main" id="{2FFD6909-7354-4BF7-AE59-0936E91BEB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1"/>
          <a:stretch/>
        </p:blipFill>
        <p:spPr>
          <a:xfrm>
            <a:off x="839537" y="1903289"/>
            <a:ext cx="5067688" cy="21948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30C9BB-3D65-43C4-83C1-A13A9160B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683" y="1327629"/>
            <a:ext cx="4224016" cy="3742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058D9F-EB63-4C5F-850A-2F3DB6A6B8AB}"/>
              </a:ext>
            </a:extLst>
          </p:cNvPr>
          <p:cNvSpPr txBox="1"/>
          <p:nvPr/>
        </p:nvSpPr>
        <p:spPr>
          <a:xfrm>
            <a:off x="905375" y="1697645"/>
            <a:ext cx="11721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[6]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5FFCCE-C6BD-4B5B-AFEA-8B242F8AD2C8}"/>
              </a:ext>
            </a:extLst>
          </p:cNvPr>
          <p:cNvSpPr txBox="1"/>
          <p:nvPr/>
        </p:nvSpPr>
        <p:spPr>
          <a:xfrm>
            <a:off x="7108664" y="933095"/>
            <a:ext cx="11721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[7]</a:t>
            </a:r>
          </a:p>
        </p:txBody>
      </p:sp>
    </p:spTree>
    <p:extLst>
      <p:ext uri="{BB962C8B-B14F-4D97-AF65-F5344CB8AC3E}">
        <p14:creationId xmlns:p14="http://schemas.microsoft.com/office/powerpoint/2010/main" val="223952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1732D23-2F95-4FDE-9F46-C72A28E59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9A502F-7824-433E-B6FC-93A98233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Recent Studies</a:t>
            </a:r>
            <a:endParaRPr lang="ko-KR" alt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1A3FC-BEE2-4BE9-B82A-A9646998D71B}"/>
              </a:ext>
            </a:extLst>
          </p:cNvPr>
          <p:cNvSpPr txBox="1"/>
          <p:nvPr/>
        </p:nvSpPr>
        <p:spPr>
          <a:xfrm>
            <a:off x="839537" y="5788886"/>
            <a:ext cx="105557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On Removing Algorithmic Priority Inversion from Mission-Critical Machine Inference Pipelines, IEEE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R-TOD: Real-Time Object Detector with Minimized End-to-End Delay for Autonomous Driving, IEEE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07CA0-835A-4451-8338-3D180994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4" y="3829341"/>
            <a:ext cx="8646556" cy="15606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11E122-0B0D-48F6-9919-B7D081850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59" y="1051963"/>
            <a:ext cx="6329082" cy="224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88B085-D6BD-489C-988A-2CC128EFE568}"/>
              </a:ext>
            </a:extLst>
          </p:cNvPr>
          <p:cNvSpPr txBox="1"/>
          <p:nvPr/>
        </p:nvSpPr>
        <p:spPr>
          <a:xfrm>
            <a:off x="3098538" y="975470"/>
            <a:ext cx="107036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[9]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A8552-2F33-4202-8EE8-D2C57907C57B}"/>
              </a:ext>
            </a:extLst>
          </p:cNvPr>
          <p:cNvSpPr txBox="1"/>
          <p:nvPr/>
        </p:nvSpPr>
        <p:spPr>
          <a:xfrm>
            <a:off x="2135182" y="3478944"/>
            <a:ext cx="117214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[10]</a:t>
            </a:r>
          </a:p>
        </p:txBody>
      </p:sp>
    </p:spTree>
    <p:extLst>
      <p:ext uri="{BB962C8B-B14F-4D97-AF65-F5344CB8AC3E}">
        <p14:creationId xmlns:p14="http://schemas.microsoft.com/office/powerpoint/2010/main" val="208180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Our Research</a:t>
            </a:r>
            <a:endParaRPr lang="ko-KR" altLang="en-US" i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</a:p>
          <a:p>
            <a:pPr lvl="1"/>
            <a:r>
              <a:rPr lang="en-US" altLang="ko-KR" dirty="0"/>
              <a:t>How to fully utilize CPU </a:t>
            </a:r>
            <a:r>
              <a:rPr lang="en-US" altLang="ko-KR" i="1" dirty="0"/>
              <a:t>and</a:t>
            </a:r>
            <a:r>
              <a:rPr lang="en-US" altLang="ko-KR" dirty="0"/>
              <a:t> GPU for time-predictable execution for DNN tasks?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9D05E-B15F-4982-9153-73E56BA4B428}"/>
              </a:ext>
            </a:extLst>
          </p:cNvPr>
          <p:cNvSpPr txBox="1"/>
          <p:nvPr/>
        </p:nvSpPr>
        <p:spPr>
          <a:xfrm>
            <a:off x="839537" y="1917351"/>
            <a:ext cx="105557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LaLaRAND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Flexible Layer-by-Layer CPU/GPU Scheduling for Real-Time DNN Tasks,” IEEE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BE313C-343A-4E57-A0E9-03E7BA905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42" y="3279389"/>
            <a:ext cx="5906255" cy="3207255"/>
          </a:xfrm>
          <a:prstGeom prst="rect">
            <a:avLst/>
          </a:prstGeom>
        </p:spPr>
      </p:pic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2165C346-9892-40AA-83F8-2B865EF29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338" y="2373645"/>
            <a:ext cx="1087456" cy="408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DD72C9-B9C5-4959-B394-7A1CF6139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08" y="2422797"/>
            <a:ext cx="1360900" cy="310079"/>
          </a:xfrm>
          <a:prstGeom prst="rect">
            <a:avLst/>
          </a:prstGeom>
        </p:spPr>
      </p:pic>
      <p:pic>
        <p:nvPicPr>
          <p:cNvPr id="2052" name="Picture 4" descr="Y. Jung Group @ KAIST">
            <a:extLst>
              <a:ext uri="{FF2B5EF4-FFF2-40B4-BE49-F238E27FC236}">
                <a16:creationId xmlns:a16="http://schemas.microsoft.com/office/drawing/2014/main" id="{823F05F6-D0DD-4FAF-8E21-0E199C23C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0" b="33686"/>
          <a:stretch/>
        </p:blipFill>
        <p:spPr bwMode="auto">
          <a:xfrm>
            <a:off x="6235370" y="2412265"/>
            <a:ext cx="1239208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B640D11-03A2-43E4-AC4B-6FAA0BCF6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0" t="58975" b="13066"/>
          <a:stretch/>
        </p:blipFill>
        <p:spPr bwMode="auto">
          <a:xfrm>
            <a:off x="7866533" y="2373645"/>
            <a:ext cx="951162" cy="40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25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Our Research</a:t>
            </a:r>
            <a:endParaRPr lang="ko-KR" altLang="en-US" i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</a:p>
          <a:p>
            <a:pPr lvl="1"/>
            <a:r>
              <a:rPr lang="en-US" altLang="ko-KR" dirty="0"/>
              <a:t>How to fully utilize CPU </a:t>
            </a:r>
            <a:r>
              <a:rPr lang="en-US" altLang="ko-KR" i="1" dirty="0"/>
              <a:t>and</a:t>
            </a:r>
            <a:r>
              <a:rPr lang="en-US" altLang="ko-KR" dirty="0"/>
              <a:t> GPU for time-predictable execution for DNN tasks?</a:t>
            </a:r>
          </a:p>
          <a:p>
            <a:r>
              <a:rPr lang="en-US" altLang="ko-KR" dirty="0"/>
              <a:t>Challenges &amp; opportunity</a:t>
            </a:r>
          </a:p>
          <a:p>
            <a:pPr lvl="1"/>
            <a:r>
              <a:rPr lang="en-US" altLang="ko-KR" dirty="0"/>
              <a:t>CPU vs GPU performance imbalance in DNN Execution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CPU-friendly quantization but accuracy drop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Different per-layer execution 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9D05E-B15F-4982-9153-73E56BA4B428}"/>
              </a:ext>
            </a:extLst>
          </p:cNvPr>
          <p:cNvSpPr txBox="1"/>
          <p:nvPr/>
        </p:nvSpPr>
        <p:spPr>
          <a:xfrm>
            <a:off x="839537" y="6011985"/>
            <a:ext cx="105557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LaLaRAND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Flexible Layer-by-Layer CPU/GPU Scheduling for Real-Time DNN Tasks,” IEEE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6FE894-953B-432C-A9C1-3A38D656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01" y="3231620"/>
            <a:ext cx="3718133" cy="2664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C44E1-289A-43B6-B319-E222E0376122}"/>
              </a:ext>
            </a:extLst>
          </p:cNvPr>
          <p:cNvSpPr txBox="1"/>
          <p:nvPr/>
        </p:nvSpPr>
        <p:spPr>
          <a:xfrm>
            <a:off x="8219970" y="3518277"/>
            <a:ext cx="789561" cy="13874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5895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Our Research</a:t>
            </a:r>
            <a:endParaRPr lang="ko-KR" altLang="en-US" i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</a:p>
          <a:p>
            <a:pPr lvl="1"/>
            <a:r>
              <a:rPr lang="en-US" altLang="ko-KR" dirty="0"/>
              <a:t>How to fully utilize CPU </a:t>
            </a:r>
            <a:r>
              <a:rPr lang="en-US" altLang="ko-KR" i="1" dirty="0"/>
              <a:t>and</a:t>
            </a:r>
            <a:r>
              <a:rPr lang="en-US" altLang="ko-KR" dirty="0"/>
              <a:t> GPU for time-predictable execution for DNN tasks?</a:t>
            </a:r>
          </a:p>
          <a:p>
            <a:r>
              <a:rPr lang="en-US" altLang="ko-KR" dirty="0"/>
              <a:t>Challenges &amp; opportunity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CPU vs GPU performance imbalance in DNN Execution</a:t>
            </a:r>
          </a:p>
          <a:p>
            <a:pPr lvl="1"/>
            <a:r>
              <a:rPr lang="en-US" altLang="ko-KR" dirty="0"/>
              <a:t>CPU-friendly quantization but accuracy drop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Different per-layer execution times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7D6CC1-9010-43EF-8D0A-EB6A25A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2" y="3232309"/>
            <a:ext cx="4541590" cy="2551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51256C-35C1-40EE-940D-1200F557E2A7}"/>
              </a:ext>
            </a:extLst>
          </p:cNvPr>
          <p:cNvSpPr txBox="1"/>
          <p:nvPr/>
        </p:nvSpPr>
        <p:spPr>
          <a:xfrm>
            <a:off x="839537" y="6011985"/>
            <a:ext cx="105557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LaLaRAND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Flexible Layer-by-Layer CPU/GPU Scheduling for Real-Time DNN Tasks,” IEEE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6F6131-C6BE-4D06-8B5A-A428741184DC}"/>
              </a:ext>
            </a:extLst>
          </p:cNvPr>
          <p:cNvSpPr txBox="1"/>
          <p:nvPr/>
        </p:nvSpPr>
        <p:spPr>
          <a:xfrm>
            <a:off x="6915604" y="3238315"/>
            <a:ext cx="3310884" cy="4999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BE484-308D-498B-A187-C6F7760FC6BB}"/>
              </a:ext>
            </a:extLst>
          </p:cNvPr>
          <p:cNvSpPr txBox="1"/>
          <p:nvPr/>
        </p:nvSpPr>
        <p:spPr>
          <a:xfrm>
            <a:off x="8170663" y="4829551"/>
            <a:ext cx="1363302" cy="394632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189196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Our Research</a:t>
            </a:r>
            <a:endParaRPr lang="ko-KR" altLang="en-US" i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Motivation</a:t>
            </a:r>
          </a:p>
          <a:p>
            <a:pPr lvl="1"/>
            <a:r>
              <a:rPr lang="en-US" altLang="ko-KR" dirty="0"/>
              <a:t>How to fully utilize CPU </a:t>
            </a:r>
            <a:r>
              <a:rPr lang="en-US" altLang="ko-KR" i="1" dirty="0"/>
              <a:t>and</a:t>
            </a:r>
            <a:r>
              <a:rPr lang="en-US" altLang="ko-KR" dirty="0"/>
              <a:t> GPU for time-predictable execution for DNN tasks?</a:t>
            </a:r>
          </a:p>
          <a:p>
            <a:r>
              <a:rPr lang="en-US" altLang="ko-KR" dirty="0"/>
              <a:t>Challenges &amp; opportunity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CPU vs GPU performance imbalance in DNN Execution</a:t>
            </a:r>
          </a:p>
          <a:p>
            <a:pPr lvl="1"/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CPU-friendly quantization but accuracy drop</a:t>
            </a:r>
          </a:p>
          <a:p>
            <a:pPr lvl="1"/>
            <a:r>
              <a:rPr lang="en-US" altLang="ko-KR" dirty="0"/>
              <a:t>Different per-layer execution times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3ABD3C-8766-437B-A6A7-6FAD54415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586" y="3173525"/>
            <a:ext cx="6457656" cy="2664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FDCC97-E2F0-4887-86B9-A7BE7C9837CA}"/>
              </a:ext>
            </a:extLst>
          </p:cNvPr>
          <p:cNvSpPr txBox="1"/>
          <p:nvPr/>
        </p:nvSpPr>
        <p:spPr>
          <a:xfrm>
            <a:off x="839537" y="6011985"/>
            <a:ext cx="105557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LaLaRAND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Flexible Layer-by-Layer CPU/GPU Scheduling for Real-Time DNN Tasks,” IEEE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6381AF0-2557-45C9-B113-FF19D5268E5F}"/>
              </a:ext>
            </a:extLst>
          </p:cNvPr>
          <p:cNvSpPr/>
          <p:nvPr/>
        </p:nvSpPr>
        <p:spPr>
          <a:xfrm>
            <a:off x="5405717" y="3269713"/>
            <a:ext cx="571501" cy="2689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453FF-C8B7-480A-A3D2-AB0FF6A61F06}"/>
              </a:ext>
            </a:extLst>
          </p:cNvPr>
          <p:cNvSpPr/>
          <p:nvPr/>
        </p:nvSpPr>
        <p:spPr>
          <a:xfrm>
            <a:off x="10048373" y="3404020"/>
            <a:ext cx="571501" cy="26894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4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Our Research</a:t>
            </a:r>
            <a:endParaRPr lang="ko-KR" altLang="en-US" i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 statement</a:t>
            </a:r>
          </a:p>
          <a:p>
            <a:pPr lvl="1"/>
            <a:r>
              <a:rPr lang="en-US" altLang="ko-KR" dirty="0"/>
              <a:t>Time-predictable execution for DNN tasks, their timing guarantees, </a:t>
            </a:r>
            <a:r>
              <a:rPr lang="en-US" altLang="ko-KR" i="1" dirty="0"/>
              <a:t>and</a:t>
            </a:r>
            <a:r>
              <a:rPr lang="en-US" altLang="ko-KR" dirty="0"/>
              <a:t> no accuracy drop</a:t>
            </a:r>
          </a:p>
          <a:p>
            <a:pPr lvl="2"/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fully utilizing not only GPU but also CPU with </a:t>
            </a:r>
            <a:r>
              <a:rPr lang="en-US" altLang="ko-KR" i="1" dirty="0"/>
              <a:t>quantization</a:t>
            </a:r>
          </a:p>
          <a:p>
            <a:r>
              <a:rPr lang="en-US" altLang="ko-KR" dirty="0"/>
              <a:t>Solution approach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3FC91-ED93-489F-99D4-B8747E122825}"/>
              </a:ext>
            </a:extLst>
          </p:cNvPr>
          <p:cNvSpPr txBox="1"/>
          <p:nvPr/>
        </p:nvSpPr>
        <p:spPr>
          <a:xfrm>
            <a:off x="839537" y="6011985"/>
            <a:ext cx="105557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LaLaRAND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Flexible Layer-by-Layer CPU/GPU Scheduling for Real-Time DNN Tasks,” IEEE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7BCAC6-A2AD-4954-A061-9B097BE67B51}"/>
              </a:ext>
            </a:extLst>
          </p:cNvPr>
          <p:cNvGrpSpPr/>
          <p:nvPr/>
        </p:nvGrpSpPr>
        <p:grpSpPr>
          <a:xfrm>
            <a:off x="1559857" y="2821540"/>
            <a:ext cx="4370296" cy="2815068"/>
            <a:chOff x="1559857" y="2821540"/>
            <a:chExt cx="4370296" cy="28150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E254D44-413D-4BA0-A145-91D8406B0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9857" y="3307319"/>
              <a:ext cx="4370295" cy="23292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6DDDFE-7DFA-4D56-998C-505AAFD4B177}"/>
                </a:ext>
              </a:extLst>
            </p:cNvPr>
            <p:cNvSpPr txBox="1"/>
            <p:nvPr/>
          </p:nvSpPr>
          <p:spPr>
            <a:xfrm>
              <a:off x="1559858" y="2821540"/>
              <a:ext cx="437029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Efficient layer-by-layer CPU/GPU allocation 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41B2140-5381-476C-89AD-C1F4B6F74355}"/>
              </a:ext>
            </a:extLst>
          </p:cNvPr>
          <p:cNvGrpSpPr/>
          <p:nvPr/>
        </p:nvGrpSpPr>
        <p:grpSpPr>
          <a:xfrm>
            <a:off x="6880491" y="2802777"/>
            <a:ext cx="3794313" cy="2716001"/>
            <a:chOff x="6880491" y="2796053"/>
            <a:chExt cx="3794313" cy="271600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AF5C22F-1992-48AC-A4B0-078F0E4CD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0491" y="3307320"/>
              <a:ext cx="3751651" cy="220473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FC9A68-912B-428C-AD18-0CA5310270E2}"/>
                </a:ext>
              </a:extLst>
            </p:cNvPr>
            <p:cNvSpPr txBox="1"/>
            <p:nvPr/>
          </p:nvSpPr>
          <p:spPr>
            <a:xfrm>
              <a:off x="6880492" y="2796053"/>
              <a:ext cx="379431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Framework design and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26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Our Research</a:t>
            </a:r>
            <a:endParaRPr lang="ko-KR" altLang="en-US" i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Offline layer allocation</a:t>
            </a:r>
          </a:p>
          <a:p>
            <a:pPr lvl="1"/>
            <a:r>
              <a:rPr lang="en-US" altLang="ko-KR" dirty="0"/>
              <a:t>Based on the </a:t>
            </a:r>
            <a:r>
              <a:rPr lang="en-US" altLang="ko-KR" u="sng" dirty="0"/>
              <a:t>worst-case execution</a:t>
            </a:r>
            <a:r>
              <a:rPr lang="en-US" altLang="ko-KR" dirty="0"/>
              <a:t> behavior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Run-time layer migration</a:t>
            </a:r>
          </a:p>
          <a:p>
            <a:pPr lvl="1"/>
            <a:r>
              <a:rPr lang="en-US" altLang="ko-KR" dirty="0"/>
              <a:t>Based on the </a:t>
            </a:r>
            <a:r>
              <a:rPr lang="en-US" altLang="ko-KR" u="sng" dirty="0"/>
              <a:t>actual execution</a:t>
            </a:r>
            <a:r>
              <a:rPr lang="en-US" altLang="ko-KR" dirty="0"/>
              <a:t> behavior (using </a:t>
            </a:r>
            <a:r>
              <a:rPr lang="en-US" altLang="ko-KR" i="1" dirty="0"/>
              <a:t>slack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A9A454-DC48-469B-A246-F9E3226D1D66}"/>
              </a:ext>
            </a:extLst>
          </p:cNvPr>
          <p:cNvGrpSpPr/>
          <p:nvPr/>
        </p:nvGrpSpPr>
        <p:grpSpPr>
          <a:xfrm>
            <a:off x="1210088" y="1807254"/>
            <a:ext cx="2454829" cy="1893021"/>
            <a:chOff x="1210088" y="1807254"/>
            <a:chExt cx="2454829" cy="18930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65FC430-CEF1-4C86-9C68-12C8EB32C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088" y="2324884"/>
              <a:ext cx="2454829" cy="63396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1560EDD-1087-472C-923B-F54FDC1D6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088" y="3040512"/>
              <a:ext cx="2454829" cy="65976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591875-38E6-4CE7-A263-228D4AAEFA17}"/>
                </a:ext>
              </a:extLst>
            </p:cNvPr>
            <p:cNvSpPr txBox="1"/>
            <p:nvPr/>
          </p:nvSpPr>
          <p:spPr>
            <a:xfrm>
              <a:off x="1795530" y="1807254"/>
              <a:ext cx="165364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Timing analysis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D660027-801D-4578-A89E-CA77E1203616}"/>
              </a:ext>
            </a:extLst>
          </p:cNvPr>
          <p:cNvGrpSpPr/>
          <p:nvPr/>
        </p:nvGrpSpPr>
        <p:grpSpPr>
          <a:xfrm>
            <a:off x="4648066" y="1806268"/>
            <a:ext cx="1829308" cy="2066973"/>
            <a:chOff x="4648066" y="1806268"/>
            <a:chExt cx="1829308" cy="206697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3501F5-EF91-45B6-9CDF-09C5A9E53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066" y="2322006"/>
              <a:ext cx="1829308" cy="155123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EFC7F5-CA49-4202-9DE4-575F64CBEDDB}"/>
                </a:ext>
              </a:extLst>
            </p:cNvPr>
            <p:cNvSpPr txBox="1"/>
            <p:nvPr/>
          </p:nvSpPr>
          <p:spPr>
            <a:xfrm>
              <a:off x="4685355" y="1806268"/>
              <a:ext cx="171510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allocation</a:t>
              </a:r>
            </a:p>
          </p:txBody>
        </p:sp>
      </p:grpSp>
      <p:sp>
        <p:nvSpPr>
          <p:cNvPr id="14" name="오른쪽 화살표 24">
            <a:extLst>
              <a:ext uri="{FF2B5EF4-FFF2-40B4-BE49-F238E27FC236}">
                <a16:creationId xmlns:a16="http://schemas.microsoft.com/office/drawing/2014/main" id="{FC43DC88-926B-4F8B-87D9-B8808E075D58}"/>
              </a:ext>
            </a:extLst>
          </p:cNvPr>
          <p:cNvSpPr/>
          <p:nvPr/>
        </p:nvSpPr>
        <p:spPr>
          <a:xfrm>
            <a:off x="3854020" y="2906187"/>
            <a:ext cx="537494" cy="451530"/>
          </a:xfrm>
          <a:prstGeom prst="rightArrow">
            <a:avLst>
              <a:gd name="adj1" fmla="val 77423"/>
              <a:gd name="adj2" fmla="val 50000"/>
            </a:avLst>
          </a:prstGeom>
          <a:solidFill>
            <a:schemeClr val="bg1">
              <a:lumMod val="50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15" name="오른쪽 화살표 24">
            <a:extLst>
              <a:ext uri="{FF2B5EF4-FFF2-40B4-BE49-F238E27FC236}">
                <a16:creationId xmlns:a16="http://schemas.microsoft.com/office/drawing/2014/main" id="{00234683-81F6-4ED0-A304-D5300403E9F2}"/>
              </a:ext>
            </a:extLst>
          </p:cNvPr>
          <p:cNvSpPr/>
          <p:nvPr/>
        </p:nvSpPr>
        <p:spPr>
          <a:xfrm>
            <a:off x="6598949" y="2920309"/>
            <a:ext cx="537494" cy="451530"/>
          </a:xfrm>
          <a:prstGeom prst="rightArrow">
            <a:avLst>
              <a:gd name="adj1" fmla="val 77423"/>
              <a:gd name="adj2" fmla="val 50000"/>
            </a:avLst>
          </a:prstGeom>
          <a:solidFill>
            <a:schemeClr val="bg1">
              <a:lumMod val="50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08ABB1E-53B2-41E3-A97B-C4E432065CF4}"/>
              </a:ext>
            </a:extLst>
          </p:cNvPr>
          <p:cNvGrpSpPr/>
          <p:nvPr/>
        </p:nvGrpSpPr>
        <p:grpSpPr>
          <a:xfrm>
            <a:off x="7405997" y="1776504"/>
            <a:ext cx="3924480" cy="1858145"/>
            <a:chOff x="7405997" y="1776504"/>
            <a:chExt cx="3924480" cy="185814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6C9D918-343A-4C1B-B355-06A3F23E1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5997" y="2712931"/>
              <a:ext cx="3924480" cy="92171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9EF06-0A65-45CF-A2BF-2A7A05B8F44B}"/>
                </a:ext>
              </a:extLst>
            </p:cNvPr>
            <p:cNvSpPr txBox="1"/>
            <p:nvPr/>
          </p:nvSpPr>
          <p:spPr>
            <a:xfrm>
              <a:off x="7450740" y="1776504"/>
              <a:ext cx="358929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Timing guarantee, but </a:t>
              </a:r>
              <a:r>
                <a:rPr lang="en-US" altLang="ko-KR" i="1" dirty="0">
                  <a:solidFill>
                    <a:srgbClr val="FF250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 loss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6C96532-13F1-4FE5-B9F7-703B74DF6B50}"/>
              </a:ext>
            </a:extLst>
          </p:cNvPr>
          <p:cNvSpPr txBox="1"/>
          <p:nvPr/>
        </p:nvSpPr>
        <p:spPr>
          <a:xfrm>
            <a:off x="839537" y="6011985"/>
            <a:ext cx="105557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LaLaRAND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Flexible Layer-by-Layer CPU/GPU Scheduling for Real-Time DNN Tasks,” IEEE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62D6AC-A6E8-4159-AC75-FC47B0BA8553}"/>
              </a:ext>
            </a:extLst>
          </p:cNvPr>
          <p:cNvSpPr txBox="1"/>
          <p:nvPr/>
        </p:nvSpPr>
        <p:spPr>
          <a:xfrm>
            <a:off x="1694677" y="5284559"/>
            <a:ext cx="3206776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GPU/CPU re-allocation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F20B9D-7009-4B63-9815-BAA92814DE02}"/>
              </a:ext>
            </a:extLst>
          </p:cNvPr>
          <p:cNvSpPr txBox="1"/>
          <p:nvPr/>
        </p:nvSpPr>
        <p:spPr>
          <a:xfrm>
            <a:off x="7379594" y="5284559"/>
            <a:ext cx="392448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 guarantee, and </a:t>
            </a:r>
            <a:r>
              <a:rPr lang="en-US" altLang="ko-KR" i="1" dirty="0">
                <a:solidFill>
                  <a:srgbClr val="115D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accuracy loss</a:t>
            </a:r>
          </a:p>
        </p:txBody>
      </p:sp>
      <p:sp>
        <p:nvSpPr>
          <p:cNvPr id="26" name="오른쪽 화살표 24">
            <a:extLst>
              <a:ext uri="{FF2B5EF4-FFF2-40B4-BE49-F238E27FC236}">
                <a16:creationId xmlns:a16="http://schemas.microsoft.com/office/drawing/2014/main" id="{0971B412-C58E-4451-9A67-DB6EB327CE9E}"/>
              </a:ext>
            </a:extLst>
          </p:cNvPr>
          <p:cNvSpPr/>
          <p:nvPr/>
        </p:nvSpPr>
        <p:spPr>
          <a:xfrm>
            <a:off x="5762991" y="5243460"/>
            <a:ext cx="537494" cy="451530"/>
          </a:xfrm>
          <a:prstGeom prst="rightArrow">
            <a:avLst>
              <a:gd name="adj1" fmla="val 77423"/>
              <a:gd name="adj2" fmla="val 50000"/>
            </a:avLst>
          </a:prstGeom>
          <a:solidFill>
            <a:schemeClr val="bg1">
              <a:lumMod val="50000"/>
              <a:alpha val="2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7FA87B4-2C69-483D-B27B-F057E365F253}"/>
              </a:ext>
            </a:extLst>
          </p:cNvPr>
          <p:cNvGrpSpPr/>
          <p:nvPr/>
        </p:nvGrpSpPr>
        <p:grpSpPr>
          <a:xfrm>
            <a:off x="7405997" y="4284027"/>
            <a:ext cx="3924480" cy="942798"/>
            <a:chOff x="7405997" y="3927679"/>
            <a:chExt cx="3924480" cy="94279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1BCDEFB-4B5D-486B-9245-1AFD7A126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5997" y="3948759"/>
              <a:ext cx="3924480" cy="92171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F9424B7-59FB-4526-AC75-AD8CBC611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495" t="-1971" r="41257" b="2695"/>
            <a:stretch/>
          </p:blipFill>
          <p:spPr>
            <a:xfrm>
              <a:off x="9374961" y="3927679"/>
              <a:ext cx="598394" cy="915003"/>
            </a:xfrm>
            <a:prstGeom prst="rect">
              <a:avLst/>
            </a:prstGeom>
          </p:spPr>
        </p:pic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B9CC65-463E-4A2B-9C45-4B6799462FA7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 flipH="1">
            <a:off x="9508979" y="3052183"/>
            <a:ext cx="310094" cy="1742333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5D29E8-1EBE-46C2-8AA3-04E7B05DFC02}"/>
              </a:ext>
            </a:extLst>
          </p:cNvPr>
          <p:cNvSpPr txBox="1"/>
          <p:nvPr/>
        </p:nvSpPr>
        <p:spPr>
          <a:xfrm>
            <a:off x="9389862" y="4794516"/>
            <a:ext cx="238234" cy="3813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41D613-8BA9-46E8-9670-EBB4BF8C307F}"/>
              </a:ext>
            </a:extLst>
          </p:cNvPr>
          <p:cNvSpPr txBox="1"/>
          <p:nvPr/>
        </p:nvSpPr>
        <p:spPr>
          <a:xfrm>
            <a:off x="9699956" y="2670814"/>
            <a:ext cx="238234" cy="38136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6765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4" grpId="0" animBg="1"/>
      <p:bldP spid="25" grpId="0" animBg="1"/>
      <p:bldP spid="26" grpId="0" animBg="1"/>
      <p:bldP spid="33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ML: </a:t>
            </a:r>
            <a:r>
              <a:rPr lang="en-US" altLang="ko-KR" i="1" dirty="0"/>
              <a:t>Our Research</a:t>
            </a:r>
            <a:endParaRPr lang="ko-KR" altLang="en-US" i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</a:p>
          <a:p>
            <a:pPr lvl="1"/>
            <a:r>
              <a:rPr lang="en-US" altLang="ko-KR" dirty="0"/>
              <a:t>NVIDIA Jetson Xavier board</a:t>
            </a:r>
          </a:p>
          <a:p>
            <a:pPr lvl="1"/>
            <a:r>
              <a:rPr lang="en-US" altLang="ko-KR" dirty="0" err="1"/>
              <a:t>GoogLeNet</a:t>
            </a:r>
            <a:r>
              <a:rPr lang="en-US" altLang="ko-KR" dirty="0"/>
              <a:t>, </a:t>
            </a:r>
            <a:r>
              <a:rPr lang="en-US" altLang="ko-KR" dirty="0" err="1"/>
              <a:t>MnasNet</a:t>
            </a:r>
            <a:r>
              <a:rPr lang="en-US" altLang="ko-KR" dirty="0"/>
              <a:t>, </a:t>
            </a:r>
            <a:r>
              <a:rPr lang="en-US" altLang="ko-KR" dirty="0" err="1"/>
              <a:t>SqueezeNet</a:t>
            </a:r>
            <a:r>
              <a:rPr lang="en-US" altLang="ko-KR" dirty="0"/>
              <a:t>, and MobileNetV2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C9F304-F948-4627-8A16-D2445271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813" y="1641940"/>
            <a:ext cx="4713702" cy="15127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0010207-1607-4840-A143-43FFB46F780D}"/>
              </a:ext>
            </a:extLst>
          </p:cNvPr>
          <p:cNvSpPr txBox="1"/>
          <p:nvPr/>
        </p:nvSpPr>
        <p:spPr>
          <a:xfrm>
            <a:off x="10554621" y="1192378"/>
            <a:ext cx="107036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16068-AD71-41E9-B64A-CB434CD35EDD}"/>
              </a:ext>
            </a:extLst>
          </p:cNvPr>
          <p:cNvSpPr txBox="1"/>
          <p:nvPr/>
        </p:nvSpPr>
        <p:spPr>
          <a:xfrm>
            <a:off x="839537" y="6011985"/>
            <a:ext cx="105557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LaLaRAND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Flexible Layer-by-Layer CPU/GPU Scheduling for Real-Time DNN Tasks,” IEEE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395141-62A4-433C-957F-3949A6D8D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86" y="3802780"/>
            <a:ext cx="10795138" cy="19168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20A8C43-C736-4FF4-9737-50B60CE40D97}"/>
              </a:ext>
            </a:extLst>
          </p:cNvPr>
          <p:cNvSpPr txBox="1"/>
          <p:nvPr/>
        </p:nvSpPr>
        <p:spPr>
          <a:xfrm>
            <a:off x="796758" y="3154734"/>
            <a:ext cx="1829307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Timing guarantee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9303362-19BD-4D2F-8F01-FED6905CC392}"/>
              </a:ext>
            </a:extLst>
          </p:cNvPr>
          <p:cNvGrpSpPr/>
          <p:nvPr/>
        </p:nvGrpSpPr>
        <p:grpSpPr>
          <a:xfrm>
            <a:off x="2508328" y="3642319"/>
            <a:ext cx="7434704" cy="938701"/>
            <a:chOff x="2508328" y="3642319"/>
            <a:chExt cx="7434704" cy="9387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9B6F55-D9C7-4678-9C87-B9D13F59BA29}"/>
                </a:ext>
              </a:extLst>
            </p:cNvPr>
            <p:cNvSpPr txBox="1"/>
            <p:nvPr/>
          </p:nvSpPr>
          <p:spPr>
            <a:xfrm>
              <a:off x="2971800" y="3834349"/>
              <a:ext cx="1169894" cy="169277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5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1E6863-C673-4E8C-9343-EFBA4E8BFD3D}"/>
                </a:ext>
              </a:extLst>
            </p:cNvPr>
            <p:cNvSpPr txBox="1"/>
            <p:nvPr/>
          </p:nvSpPr>
          <p:spPr>
            <a:xfrm>
              <a:off x="5104063" y="3808867"/>
              <a:ext cx="1169894" cy="169277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41896E-06BC-4B9C-812A-A86664320380}"/>
                </a:ext>
              </a:extLst>
            </p:cNvPr>
            <p:cNvSpPr txBox="1"/>
            <p:nvPr/>
          </p:nvSpPr>
          <p:spPr>
            <a:xfrm>
              <a:off x="8773138" y="4411743"/>
              <a:ext cx="1169894" cy="169277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500" dirty="0"/>
            </a:p>
          </p:txBody>
        </p:sp>
        <p:sp>
          <p:nvSpPr>
            <p:cNvPr id="26" name="화살표: 아래쪽 25">
              <a:extLst>
                <a:ext uri="{FF2B5EF4-FFF2-40B4-BE49-F238E27FC236}">
                  <a16:creationId xmlns:a16="http://schemas.microsoft.com/office/drawing/2014/main" id="{7ED8A86F-3E5E-4FA5-BE0B-174E3943341E}"/>
                </a:ext>
              </a:extLst>
            </p:cNvPr>
            <p:cNvSpPr/>
            <p:nvPr/>
          </p:nvSpPr>
          <p:spPr>
            <a:xfrm>
              <a:off x="2508328" y="3642319"/>
              <a:ext cx="256398" cy="502371"/>
            </a:xfrm>
            <a:prstGeom prst="downArrow">
              <a:avLst/>
            </a:prstGeom>
            <a:noFill/>
            <a:ln w="317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CD512314-1277-4228-A471-EF2F96335C3F}"/>
                </a:ext>
              </a:extLst>
            </p:cNvPr>
            <p:cNvSpPr/>
            <p:nvPr/>
          </p:nvSpPr>
          <p:spPr>
            <a:xfrm>
              <a:off x="7233927" y="3710394"/>
              <a:ext cx="256398" cy="502371"/>
            </a:xfrm>
            <a:prstGeom prst="downArrow">
              <a:avLst/>
            </a:prstGeom>
            <a:noFill/>
            <a:ln w="317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8CB690E3-E314-49E1-9831-18F7C4916941}"/>
                </a:ext>
              </a:extLst>
            </p:cNvPr>
            <p:cNvSpPr/>
            <p:nvPr/>
          </p:nvSpPr>
          <p:spPr>
            <a:xfrm>
              <a:off x="9379797" y="3680037"/>
              <a:ext cx="256398" cy="502371"/>
            </a:xfrm>
            <a:prstGeom prst="downArrow">
              <a:avLst/>
            </a:prstGeom>
            <a:noFill/>
            <a:ln w="317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7923308-A0C7-473A-81D6-1B542335FC8A}"/>
              </a:ext>
            </a:extLst>
          </p:cNvPr>
          <p:cNvGrpSpPr/>
          <p:nvPr/>
        </p:nvGrpSpPr>
        <p:grpSpPr>
          <a:xfrm>
            <a:off x="7057778" y="1139569"/>
            <a:ext cx="1075172" cy="841601"/>
            <a:chOff x="7057778" y="1139569"/>
            <a:chExt cx="1075172" cy="8416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14A47F-5A2E-49B7-9319-41E38EAD066E}"/>
                </a:ext>
              </a:extLst>
            </p:cNvPr>
            <p:cNvSpPr txBox="1"/>
            <p:nvPr/>
          </p:nvSpPr>
          <p:spPr>
            <a:xfrm>
              <a:off x="7057778" y="1811893"/>
              <a:ext cx="775134" cy="169277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sz="500" dirty="0"/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5611BE6E-5BA6-42D6-9E99-5A9D9C845E3E}"/>
                </a:ext>
              </a:extLst>
            </p:cNvPr>
            <p:cNvSpPr/>
            <p:nvPr/>
          </p:nvSpPr>
          <p:spPr>
            <a:xfrm>
              <a:off x="7876552" y="1139569"/>
              <a:ext cx="256398" cy="502371"/>
            </a:xfrm>
            <a:prstGeom prst="downArrow">
              <a:avLst/>
            </a:prstGeom>
            <a:noFill/>
            <a:ln w="31750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8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42E9D-3D1F-4AC2-A10A-1D503C341843}"/>
              </a:ext>
            </a:extLst>
          </p:cNvPr>
          <p:cNvSpPr/>
          <p:nvPr/>
        </p:nvSpPr>
        <p:spPr>
          <a:xfrm>
            <a:off x="4424427" y="2952872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5" name="그래픽 14" descr="알람 시계">
            <a:extLst>
              <a:ext uri="{FF2B5EF4-FFF2-40B4-BE49-F238E27FC236}">
                <a16:creationId xmlns:a16="http://schemas.microsoft.com/office/drawing/2014/main" id="{05B8A26B-495F-4990-9D7C-B7DCDAB7E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4218" y="3021613"/>
            <a:ext cx="693514" cy="6935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BE63A-0B15-489E-B991-D8B47E23B9AD}"/>
              </a:ext>
            </a:extLst>
          </p:cNvPr>
          <p:cNvSpPr/>
          <p:nvPr/>
        </p:nvSpPr>
        <p:spPr>
          <a:xfrm>
            <a:off x="6712315" y="2947867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400">
              <a:defRPr/>
            </a:pPr>
            <a:r>
              <a:rPr lang="en-US" altLang="ko-KR" sz="5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01C1C55-B8E0-4AA5-884C-A1963E49C2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8090" y="3061379"/>
            <a:ext cx="726703" cy="726703"/>
          </a:xfrm>
          <a:prstGeom prst="rect">
            <a:avLst/>
          </a:prstGeom>
        </p:spPr>
      </p:pic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7D5809F2-4303-4DD6-8F40-26FA4504032F}"/>
              </a:ext>
            </a:extLst>
          </p:cNvPr>
          <p:cNvSpPr/>
          <p:nvPr/>
        </p:nvSpPr>
        <p:spPr>
          <a:xfrm>
            <a:off x="5647122" y="2947867"/>
            <a:ext cx="810961" cy="830997"/>
          </a:xfrm>
          <a:prstGeom prst="mathPlus">
            <a:avLst>
              <a:gd name="adj1" fmla="val 10255"/>
            </a:avLst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0CE707-89D8-4573-B06D-CBA5805BEB92}"/>
              </a:ext>
            </a:extLst>
          </p:cNvPr>
          <p:cNvSpPr/>
          <p:nvPr/>
        </p:nvSpPr>
        <p:spPr>
          <a:xfrm>
            <a:off x="2343053" y="2247421"/>
            <a:ext cx="3035843" cy="4308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183AD9-E1F8-45AF-B9DD-97125D1DE58C}"/>
              </a:ext>
            </a:extLst>
          </p:cNvPr>
          <p:cNvSpPr/>
          <p:nvPr/>
        </p:nvSpPr>
        <p:spPr>
          <a:xfrm>
            <a:off x="6712315" y="2247421"/>
            <a:ext cx="26455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49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73269-5411-4CC6-A359-7B56DAFF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 for 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790F9-9CD5-493C-AE4B-ABB5A17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Goal</a:t>
            </a:r>
          </a:p>
          <a:p>
            <a:pPr lvl="1"/>
            <a:r>
              <a:rPr lang="en-US" altLang="ko-KR" dirty="0"/>
              <a:t>Solving challenging problems in the area of real-time systems </a:t>
            </a:r>
          </a:p>
          <a:p>
            <a:pPr lvl="2"/>
            <a:r>
              <a:rPr lang="en-US" altLang="ko-KR" dirty="0"/>
              <a:t>By the collaboration of machine learning techniques </a:t>
            </a:r>
            <a:r>
              <a:rPr lang="en-US" altLang="ko-KR" i="1" dirty="0"/>
              <a:t>and</a:t>
            </a:r>
            <a:r>
              <a:rPr lang="en-US" altLang="ko-KR" dirty="0"/>
              <a:t> domain knowledge of real-time systems</a:t>
            </a:r>
          </a:p>
          <a:p>
            <a:r>
              <a:rPr lang="en-US" altLang="ko-KR" dirty="0"/>
              <a:t>Research trend</a:t>
            </a:r>
          </a:p>
          <a:p>
            <a:pPr lvl="1"/>
            <a:r>
              <a:rPr lang="en-US" altLang="ko-KR" dirty="0"/>
              <a:t>Problem by problem approach (at least so far)</a:t>
            </a:r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EEF88C-9E27-42A1-8E5C-1AAAB2F35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" t="32255" r="26306" b="19020"/>
          <a:stretch/>
        </p:blipFill>
        <p:spPr>
          <a:xfrm>
            <a:off x="1918695" y="1636955"/>
            <a:ext cx="2505596" cy="12922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39E3D3-4710-4709-AFAF-FA3386C29A90}"/>
              </a:ext>
            </a:extLst>
          </p:cNvPr>
          <p:cNvSpPr/>
          <p:nvPr/>
        </p:nvSpPr>
        <p:spPr>
          <a:xfrm>
            <a:off x="638263" y="1913845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400">
              <a:defRPr/>
            </a:pPr>
            <a:r>
              <a:rPr lang="en-US" altLang="ko-KR" sz="5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236E474-63C4-47B8-8C92-AA2D19E69B73}"/>
              </a:ext>
            </a:extLst>
          </p:cNvPr>
          <p:cNvSpPr/>
          <p:nvPr/>
        </p:nvSpPr>
        <p:spPr>
          <a:xfrm>
            <a:off x="7930879" y="1050915"/>
            <a:ext cx="2768325" cy="4924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Challenges</a:t>
            </a:r>
            <a:endParaRPr kumimoji="0" lang="ko-KR" altLang="en-US" sz="32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B844F8B-C347-4FF7-B25E-5BBAD6AE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880" y="1663633"/>
            <a:ext cx="2392830" cy="1259426"/>
          </a:xfrm>
          <a:prstGeom prst="rect">
            <a:avLst/>
          </a:prstGeom>
          <a:ln w="25400">
            <a:noFill/>
          </a:ln>
        </p:spPr>
      </p:pic>
      <p:sp>
        <p:nvSpPr>
          <p:cNvPr id="10" name="오른쪽 화살표 24">
            <a:extLst>
              <a:ext uri="{FF2B5EF4-FFF2-40B4-BE49-F238E27FC236}">
                <a16:creationId xmlns:a16="http://schemas.microsoft.com/office/drawing/2014/main" id="{F567BC4B-CB8D-4DA8-B4E0-445FB4976353}"/>
              </a:ext>
            </a:extLst>
          </p:cNvPr>
          <p:cNvSpPr/>
          <p:nvPr/>
        </p:nvSpPr>
        <p:spPr>
          <a:xfrm>
            <a:off x="4656805" y="1661599"/>
            <a:ext cx="3391260" cy="510954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F2600C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Times New Roman" pitchFamily="18" charset="0"/>
              </a:rPr>
              <a:t>ML for</a:t>
            </a:r>
            <a:r>
              <a:rPr kumimoji="0" lang="en-US" altLang="ko-KR" sz="24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Times New Roman" pitchFamily="18" charset="0"/>
              </a:rPr>
              <a:t> RT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8D7D02-CB48-4E90-BEFA-71193DADC55D}"/>
              </a:ext>
            </a:extLst>
          </p:cNvPr>
          <p:cNvSpPr/>
          <p:nvPr/>
        </p:nvSpPr>
        <p:spPr>
          <a:xfrm>
            <a:off x="5211708" y="1394060"/>
            <a:ext cx="2056323" cy="3077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Novel Approach</a:t>
            </a:r>
            <a:endParaRPr kumimoji="0" lang="ko-KR" altLang="en-US" sz="2000" b="0" i="1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173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1732D23-2F95-4FDE-9F46-C72A28E59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r>
              <a:rPr lang="en-US" altLang="ko-KR" dirty="0"/>
              <a:t>Problem in [13]: how to schedule real-time tasks using machine learning?</a:t>
            </a:r>
            <a:endParaRPr lang="ko-KR" altLang="en-US" dirty="0"/>
          </a:p>
          <a:p>
            <a:r>
              <a:rPr lang="en-US" altLang="ko-KR" dirty="0"/>
              <a:t>Problem in</a:t>
            </a:r>
            <a:r>
              <a:rPr lang="ko-KR" altLang="en-US" dirty="0"/>
              <a:t> </a:t>
            </a:r>
            <a:r>
              <a:rPr lang="en-US" altLang="ko-KR" dirty="0"/>
              <a:t>[12]: how to infer task parameters of real-time systems?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9A502F-7824-433E-B6FC-93A98233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 for RT: </a:t>
            </a:r>
            <a:r>
              <a:rPr lang="en-US" altLang="ko-KR" i="1" dirty="0"/>
              <a:t>Recent Studies</a:t>
            </a:r>
            <a:endParaRPr lang="ko-KR" alt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E584C-5D56-47C9-B9DE-9249EFA3E7EB}"/>
              </a:ext>
            </a:extLst>
          </p:cNvPr>
          <p:cNvSpPr txBox="1"/>
          <p:nvPr/>
        </p:nvSpPr>
        <p:spPr>
          <a:xfrm>
            <a:off x="839537" y="5809506"/>
            <a:ext cx="1055570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Robust and Accurate Period Inference using Regression-Based Techniques, IEEE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RTSS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 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Developing Real-Time Scheduling Policy by Deep Reinforcement Learning, IEEE </a:t>
            </a:r>
            <a:r>
              <a:rPr lang="en-US" altLang="ko-KR" sz="1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RTAS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C47DAE-D3D5-4A26-B0BD-281DD1399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25" y="2199984"/>
            <a:ext cx="4517288" cy="330109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835508C-0EEE-46B1-BB62-88F2465E5902}"/>
              </a:ext>
            </a:extLst>
          </p:cNvPr>
          <p:cNvGrpSpPr/>
          <p:nvPr/>
        </p:nvGrpSpPr>
        <p:grpSpPr>
          <a:xfrm>
            <a:off x="6096000" y="2199985"/>
            <a:ext cx="5256463" cy="3354290"/>
            <a:chOff x="6389277" y="1936376"/>
            <a:chExt cx="5005965" cy="310627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62D5A01-9CF7-4F98-9ABA-F56CB1DD3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9277" y="2131358"/>
              <a:ext cx="5005965" cy="291128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B1A64AF-750B-4C26-8CA8-DAF629755634}"/>
                </a:ext>
              </a:extLst>
            </p:cNvPr>
            <p:cNvSpPr/>
            <p:nvPr/>
          </p:nvSpPr>
          <p:spPr>
            <a:xfrm>
              <a:off x="6844553" y="1936376"/>
              <a:ext cx="719418" cy="410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1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 for RT: </a:t>
            </a:r>
            <a:r>
              <a:rPr lang="en-US" altLang="ko-KR" i="1" dirty="0"/>
              <a:t>Our Research</a:t>
            </a:r>
            <a:endParaRPr lang="ko-KR" altLang="en-US" i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Our research </a:t>
            </a:r>
            <a:r>
              <a:rPr lang="en-US" altLang="ko-KR" dirty="0"/>
              <a:t>[14] will be presented in the next session. </a:t>
            </a:r>
          </a:p>
          <a:p>
            <a:pPr lvl="1"/>
            <a:r>
              <a:rPr lang="en-US" altLang="ko-KR" dirty="0"/>
              <a:t>By </a:t>
            </a:r>
            <a:r>
              <a:rPr lang="en-US" altLang="ko-KR" i="1" dirty="0" err="1"/>
              <a:t>Seunghoon</a:t>
            </a:r>
            <a:r>
              <a:rPr lang="en-US" altLang="ko-KR" i="1" dirty="0"/>
              <a:t> Lee, </a:t>
            </a:r>
            <a:r>
              <a:rPr lang="en-US" altLang="ko-KR" dirty="0"/>
              <a:t>a graduate student in </a:t>
            </a:r>
            <a:r>
              <a:rPr lang="en-US" altLang="ko-KR" u="sng" dirty="0"/>
              <a:t>Real-Time Computing Lab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C4636-FADC-46E5-B619-E7DF826293F7}"/>
              </a:ext>
            </a:extLst>
          </p:cNvPr>
          <p:cNvSpPr txBox="1"/>
          <p:nvPr/>
        </p:nvSpPr>
        <p:spPr>
          <a:xfrm>
            <a:off x="839537" y="1872768"/>
            <a:ext cx="105557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ML for RT: Priority Assignment Using Machine Learning, IEEE </a:t>
            </a:r>
            <a:r>
              <a:rPr lang="en-US" altLang="ko-K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RTAS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345F43-B4E4-4471-A58D-19E4AEEAD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14" y="2339111"/>
            <a:ext cx="1360900" cy="310079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0D52EAE-1FB4-4493-A362-2163E5E83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6" b="35124"/>
          <a:stretch/>
        </p:blipFill>
        <p:spPr bwMode="auto">
          <a:xfrm>
            <a:off x="7132811" y="2312257"/>
            <a:ext cx="1742247" cy="36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인천대학교 로고">
            <a:extLst>
              <a:ext uri="{FF2B5EF4-FFF2-40B4-BE49-F238E27FC236}">
                <a16:creationId xmlns:a16="http://schemas.microsoft.com/office/drawing/2014/main" id="{5AB4407A-FF55-4FEE-AF20-C3BB66D93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72" y="2268892"/>
            <a:ext cx="1375622" cy="45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B0794-5197-4DBA-97B0-D7ED53A52019}"/>
              </a:ext>
            </a:extLst>
          </p:cNvPr>
          <p:cNvSpPr txBox="1"/>
          <p:nvPr/>
        </p:nvSpPr>
        <p:spPr>
          <a:xfrm>
            <a:off x="7450223" y="967148"/>
            <a:ext cx="394501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https://rtclskku.github.io/website/</a:t>
            </a:r>
          </a:p>
        </p:txBody>
      </p:sp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BFE51379-75D4-402D-95D0-D6CA1A2E4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67"/>
          <a:stretch/>
        </p:blipFill>
        <p:spPr>
          <a:xfrm>
            <a:off x="2715510" y="2970678"/>
            <a:ext cx="6760980" cy="3389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78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RT</a:t>
            </a:r>
            <a:r>
              <a:rPr lang="en-US" altLang="ko-KR" dirty="0"/>
              <a:t> for </a:t>
            </a:r>
            <a:r>
              <a:rPr lang="en-US" altLang="ko-KR" dirty="0">
                <a:solidFill>
                  <a:srgbClr val="F2600C"/>
                </a:solidFill>
              </a:rPr>
              <a:t>ML</a:t>
            </a:r>
            <a:r>
              <a:rPr lang="en-US" altLang="ko-KR" dirty="0"/>
              <a:t>: future research direction</a:t>
            </a:r>
          </a:p>
          <a:p>
            <a:pPr lvl="1"/>
            <a:r>
              <a:rPr lang="en-US" altLang="ko-KR" dirty="0"/>
              <a:t>Toward more challenging ML applications, e.g., object tracking</a:t>
            </a:r>
          </a:p>
          <a:p>
            <a:pPr lvl="1"/>
            <a:r>
              <a:rPr lang="en-US" altLang="ko-KR" dirty="0"/>
              <a:t>Timing-aware design of neural networks</a:t>
            </a:r>
          </a:p>
          <a:p>
            <a:pPr lvl="1"/>
            <a:endParaRPr lang="en-US" altLang="ko-KR" dirty="0"/>
          </a:p>
          <a:p>
            <a:r>
              <a:rPr lang="en-US" altLang="ko-KR" dirty="0">
                <a:solidFill>
                  <a:srgbClr val="F2600C"/>
                </a:solidFill>
              </a:rPr>
              <a:t>ML</a:t>
            </a:r>
            <a:r>
              <a:rPr lang="en-US" altLang="ko-KR" dirty="0"/>
              <a:t> for </a:t>
            </a:r>
            <a:r>
              <a:rPr lang="en-US" altLang="ko-KR" dirty="0">
                <a:solidFill>
                  <a:srgbClr val="0070C0"/>
                </a:solidFill>
              </a:rPr>
              <a:t>RT</a:t>
            </a:r>
            <a:r>
              <a:rPr lang="en-US" altLang="ko-KR" dirty="0"/>
              <a:t>: future research direction</a:t>
            </a:r>
          </a:p>
          <a:p>
            <a:pPr lvl="1"/>
            <a:r>
              <a:rPr lang="en-US" altLang="ko-KR" dirty="0"/>
              <a:t>Identification of types of RT challenges suitable for “ML for RT”</a:t>
            </a:r>
          </a:p>
          <a:p>
            <a:pPr lvl="1"/>
            <a:r>
              <a:rPr lang="en-US" altLang="ko-KR" dirty="0"/>
              <a:t>ML-oriented scheduling that provides timing guarantees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C57991-7D52-40C6-B4BD-DD236C69C502}"/>
              </a:ext>
            </a:extLst>
          </p:cNvPr>
          <p:cNvSpPr/>
          <p:nvPr/>
        </p:nvSpPr>
        <p:spPr>
          <a:xfrm>
            <a:off x="4424427" y="1984662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0" name="그래픽 9" descr="알람 시계">
            <a:extLst>
              <a:ext uri="{FF2B5EF4-FFF2-40B4-BE49-F238E27FC236}">
                <a16:creationId xmlns:a16="http://schemas.microsoft.com/office/drawing/2014/main" id="{849BF4AB-EB2A-4E3B-8F87-2D6DA3A6D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4218" y="2053403"/>
            <a:ext cx="693514" cy="69351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BC7CF8-3EC5-41D9-8F19-02C911AA8BF0}"/>
              </a:ext>
            </a:extLst>
          </p:cNvPr>
          <p:cNvSpPr/>
          <p:nvPr/>
        </p:nvSpPr>
        <p:spPr>
          <a:xfrm>
            <a:off x="6712315" y="1979657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400">
              <a:defRPr/>
            </a:pPr>
            <a:r>
              <a:rPr lang="en-US" altLang="ko-KR" sz="5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E57E1AC-4359-4318-BAEB-F0FDCF39FF9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8090" y="2093169"/>
            <a:ext cx="726703" cy="726703"/>
          </a:xfrm>
          <a:prstGeom prst="rect">
            <a:avLst/>
          </a:prstGeom>
        </p:spPr>
      </p:pic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65CE81A-5F29-47C9-BAB7-51B61606DFE1}"/>
              </a:ext>
            </a:extLst>
          </p:cNvPr>
          <p:cNvSpPr/>
          <p:nvPr/>
        </p:nvSpPr>
        <p:spPr>
          <a:xfrm>
            <a:off x="5647122" y="1979657"/>
            <a:ext cx="810961" cy="830997"/>
          </a:xfrm>
          <a:prstGeom prst="mathPlus">
            <a:avLst>
              <a:gd name="adj1" fmla="val 10255"/>
            </a:avLst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76D725-824B-40FB-A455-60573D68FE4A}"/>
              </a:ext>
            </a:extLst>
          </p:cNvPr>
          <p:cNvSpPr/>
          <p:nvPr/>
        </p:nvSpPr>
        <p:spPr>
          <a:xfrm>
            <a:off x="2343053" y="1279211"/>
            <a:ext cx="3035843" cy="4308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FDA7DE-7DC4-4D55-B4E4-C5B590130ED4}"/>
              </a:ext>
            </a:extLst>
          </p:cNvPr>
          <p:cNvSpPr/>
          <p:nvPr/>
        </p:nvSpPr>
        <p:spPr>
          <a:xfrm>
            <a:off x="6712315" y="1279211"/>
            <a:ext cx="26455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70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58A3F-5B82-43DA-B32A-757DBF4B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4FF1B-C994-4C2F-82DC-A3BE39285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B4919-D886-4F4C-A5FB-C7E0AD17E81C}"/>
              </a:ext>
            </a:extLst>
          </p:cNvPr>
          <p:cNvSpPr txBox="1"/>
          <p:nvPr/>
        </p:nvSpPr>
        <p:spPr>
          <a:xfrm>
            <a:off x="886603" y="1422257"/>
            <a:ext cx="105557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attention!</a:t>
            </a:r>
          </a:p>
          <a:p>
            <a:pPr algn="ctr"/>
            <a:endParaRPr lang="en-US" altLang="ko-KR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92F06-F826-4DE9-B994-2BE25EA1A5CB}"/>
              </a:ext>
            </a:extLst>
          </p:cNvPr>
          <p:cNvSpPr txBox="1"/>
          <p:nvPr/>
        </p:nvSpPr>
        <p:spPr>
          <a:xfrm>
            <a:off x="2376023" y="5300567"/>
            <a:ext cx="7778572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https://rtclskku.github.io/website/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DD983-2D7B-4F1C-9C21-3CA951C52536}"/>
              </a:ext>
            </a:extLst>
          </p:cNvPr>
          <p:cNvSpPr txBox="1"/>
          <p:nvPr/>
        </p:nvSpPr>
        <p:spPr>
          <a:xfrm>
            <a:off x="863071" y="4777347"/>
            <a:ext cx="10555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Computing Lab.</a:t>
            </a:r>
          </a:p>
        </p:txBody>
      </p:sp>
    </p:spTree>
    <p:extLst>
      <p:ext uri="{BB962C8B-B14F-4D97-AF65-F5344CB8AC3E}">
        <p14:creationId xmlns:p14="http://schemas.microsoft.com/office/powerpoint/2010/main" val="2483181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this talk, I cover recent research topics related to ML (Machine Learning), discussed in the real-time systems community. The topics can be classified into two categories: (i) how to provide timing guarantees for running ML-related computations, (ii) how to utilize ML techniques for solving challenging problems of the real-time systems. I introduce the research trend for (</a:t>
            </a:r>
            <a:r>
              <a:rPr lang="en-US" altLang="ko-KR" dirty="0" err="1"/>
              <a:t>i</a:t>
            </a:r>
            <a:r>
              <a:rPr lang="en-US" altLang="ko-KR" dirty="0"/>
              <a:t>) and (ii), including my recent studies for (</a:t>
            </a:r>
            <a:r>
              <a:rPr lang="en-US" altLang="ko-KR" dirty="0" err="1"/>
              <a:t>i</a:t>
            </a:r>
            <a:r>
              <a:rPr lang="en-US" altLang="ko-KR" dirty="0"/>
              <a:t>) and (ii).</a:t>
            </a:r>
          </a:p>
          <a:p>
            <a:endParaRPr lang="en-US" altLang="ko-KR" dirty="0"/>
          </a:p>
          <a:p>
            <a:r>
              <a:rPr lang="en-US" altLang="ko-KR" dirty="0"/>
              <a:t>In this talk, I explain which research topics related to ML (Machine Learning) have been studied in the real-time systems community. The research topics can be classified into two categories: (1) how to provide timing guarantees for running ML-related computations, (2) how to utilize ML techniques for solving the problem of the real-time systems. I explain the research trend for (1) and (2), as well as my recent studies for (1) and (2).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8601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Recently, research topics related to ML (Machine Learning) have been widely studied in the RT (Real-Time) systems community, and they can be classified into two categories: (</a:t>
            </a:r>
            <a:r>
              <a:rPr lang="en-US" altLang="ko-KR" dirty="0" err="1">
                <a:highlight>
                  <a:srgbClr val="FFFF00"/>
                </a:highlight>
              </a:rPr>
              <a:t>i</a:t>
            </a:r>
            <a:r>
              <a:rPr lang="en-US" altLang="ko-KR" dirty="0">
                <a:highlight>
                  <a:srgbClr val="FFFF00"/>
                </a:highlight>
              </a:rPr>
              <a:t>) how to provide timing guarantees for running ML-related computations (i.e., RT for ML), (ii) how to utilize ML techniques for solving challenging problems </a:t>
            </a:r>
            <a:r>
              <a:rPr lang="en-US" altLang="ko-KR">
                <a:highlight>
                  <a:srgbClr val="FFFF00"/>
                </a:highlight>
              </a:rPr>
              <a:t>of RT </a:t>
            </a:r>
            <a:r>
              <a:rPr lang="en-US" altLang="ko-KR" dirty="0">
                <a:highlight>
                  <a:srgbClr val="FFFF00"/>
                </a:highlight>
              </a:rPr>
              <a:t>systems (i.e., ML for RT). In this talk, I introduce the research trend for (</a:t>
            </a:r>
            <a:r>
              <a:rPr lang="en-US" altLang="ko-KR" dirty="0" err="1">
                <a:highlight>
                  <a:srgbClr val="FFFF00"/>
                </a:highlight>
              </a:rPr>
              <a:t>i</a:t>
            </a:r>
            <a:r>
              <a:rPr lang="en-US" altLang="ko-KR" dirty="0">
                <a:highlight>
                  <a:srgbClr val="FFFF00"/>
                </a:highlight>
              </a:rPr>
              <a:t>) and (ii), including my recent studies for (</a:t>
            </a:r>
            <a:r>
              <a:rPr lang="en-US" altLang="ko-KR" dirty="0" err="1">
                <a:highlight>
                  <a:srgbClr val="FFFF00"/>
                </a:highlight>
              </a:rPr>
              <a:t>i</a:t>
            </a:r>
            <a:r>
              <a:rPr lang="en-US" altLang="ko-KR" dirty="0">
                <a:highlight>
                  <a:srgbClr val="FFFF00"/>
                </a:highlight>
              </a:rPr>
              <a:t>) and (ii).</a:t>
            </a:r>
          </a:p>
          <a:p>
            <a:endParaRPr lang="en-US" altLang="ko-KR" dirty="0"/>
          </a:p>
          <a:p>
            <a:r>
              <a:rPr lang="en-US" altLang="ko-KR" dirty="0"/>
              <a:t>In this talk, I cover recent research topics related to ML (Machine Learning), discussed in the real-time systems community. The topics can be classified into two categories: (i) how to provide timing guarantees for running ML-related computations, (ii) how to utilize ML techniques for solving challenging problems of the real-time systems. I introduce the research trend for (</a:t>
            </a:r>
            <a:r>
              <a:rPr lang="en-US" altLang="ko-KR" dirty="0" err="1"/>
              <a:t>i</a:t>
            </a:r>
            <a:r>
              <a:rPr lang="en-US" altLang="ko-KR" dirty="0"/>
              <a:t>) and (ii), including my recent studies for (</a:t>
            </a:r>
            <a:r>
              <a:rPr lang="en-US" altLang="ko-KR" dirty="0" err="1"/>
              <a:t>i</a:t>
            </a:r>
            <a:r>
              <a:rPr lang="en-US" altLang="ko-KR" dirty="0"/>
              <a:t>) and (ii).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3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(RT) System</a:t>
            </a:r>
          </a:p>
          <a:p>
            <a:r>
              <a:rPr lang="en-US" altLang="ko-KR" dirty="0"/>
              <a:t>Proliferation of ML: How to Affect RT?</a:t>
            </a:r>
          </a:p>
          <a:p>
            <a:r>
              <a:rPr lang="en-US" altLang="ko-KR" dirty="0"/>
              <a:t>RL for ML</a:t>
            </a:r>
          </a:p>
          <a:p>
            <a:r>
              <a:rPr lang="en-US" altLang="ko-KR" dirty="0"/>
              <a:t>ML for RT</a:t>
            </a:r>
          </a:p>
          <a:p>
            <a:r>
              <a:rPr lang="en-US" altLang="ko-KR" dirty="0"/>
              <a:t>Conclusion and Future Direction</a:t>
            </a:r>
            <a:endParaRPr lang="ko-KR" altLang="en-US" dirty="0"/>
          </a:p>
        </p:txBody>
      </p:sp>
      <p:sp>
        <p:nvSpPr>
          <p:cNvPr id="4" name="양쪽 대괄호 3">
            <a:extLst>
              <a:ext uri="{FF2B5EF4-FFF2-40B4-BE49-F238E27FC236}">
                <a16:creationId xmlns:a16="http://schemas.microsoft.com/office/drawing/2014/main" id="{5BDA1C48-6773-4EC7-82C0-D5F0E6FF0B44}"/>
              </a:ext>
            </a:extLst>
          </p:cNvPr>
          <p:cNvSpPr/>
          <p:nvPr/>
        </p:nvSpPr>
        <p:spPr>
          <a:xfrm rot="5400000">
            <a:off x="8321461" y="-1248348"/>
            <a:ext cx="555180" cy="5050010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ML: Machine Learning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C4B4EFD-C01A-4909-9E74-F818509C7991}"/>
              </a:ext>
            </a:extLst>
          </p:cNvPr>
          <p:cNvSpPr/>
          <p:nvPr/>
        </p:nvSpPr>
        <p:spPr>
          <a:xfrm rot="5400000">
            <a:off x="3127436" y="-1248345"/>
            <a:ext cx="555181" cy="5050008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RT: Real-Time Systems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08C979-31B9-4833-835A-B47A11C3F0BE}"/>
              </a:ext>
            </a:extLst>
          </p:cNvPr>
          <p:cNvGrpSpPr/>
          <p:nvPr/>
        </p:nvGrpSpPr>
        <p:grpSpPr>
          <a:xfrm>
            <a:off x="5793856" y="1068475"/>
            <a:ext cx="416365" cy="416365"/>
            <a:chOff x="4363818" y="2216631"/>
            <a:chExt cx="416365" cy="41636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8A788F7-594F-4505-999F-C68F119EA1DC}"/>
                </a:ext>
              </a:extLst>
            </p:cNvPr>
            <p:cNvSpPr/>
            <p:nvPr/>
          </p:nvSpPr>
          <p:spPr>
            <a:xfrm>
              <a:off x="4363818" y="2216631"/>
              <a:ext cx="416365" cy="416365"/>
            </a:xfrm>
            <a:prstGeom prst="ellipse">
              <a:avLst/>
            </a:prstGeom>
            <a:solidFill>
              <a:srgbClr val="118EB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E0FE75-759B-43D2-9F63-545458674C2A}"/>
                </a:ext>
              </a:extLst>
            </p:cNvPr>
            <p:cNvSpPr/>
            <p:nvPr/>
          </p:nvSpPr>
          <p:spPr>
            <a:xfrm>
              <a:off x="4415589" y="2268402"/>
              <a:ext cx="312822" cy="312822"/>
            </a:xfrm>
            <a:prstGeom prst="ellipse">
              <a:avLst/>
            </a:prstGeom>
            <a:solidFill>
              <a:srgbClr val="118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/>
                <a:t>+</a:t>
              </a:r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646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66B4215D-1108-463A-9AB2-019472B0D585}"/>
              </a:ext>
            </a:extLst>
          </p:cNvPr>
          <p:cNvSpPr/>
          <p:nvPr/>
        </p:nvSpPr>
        <p:spPr>
          <a:xfrm rot="5400000">
            <a:off x="3907199" y="12617"/>
            <a:ext cx="800103" cy="3289466"/>
          </a:xfrm>
          <a:prstGeom prst="bracketPair">
            <a:avLst/>
          </a:prstGeom>
          <a:solidFill>
            <a:sysClr val="window" lastClr="FFFFFF"/>
          </a:solidFill>
          <a:ln w="25400" cap="flat" cmpd="sng" algn="ctr">
            <a:solidFill>
              <a:srgbClr val="115DBF"/>
            </a:solidFill>
            <a:prstDash val="solid"/>
            <a:miter lim="800000"/>
          </a:ln>
          <a:effectLst/>
        </p:spPr>
        <p:txBody>
          <a:bodyPr vert="vert270"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89961563-5F9D-4383-B2E5-D13067D2A777}"/>
              </a:ext>
            </a:extLst>
          </p:cNvPr>
          <p:cNvSpPr/>
          <p:nvPr/>
        </p:nvSpPr>
        <p:spPr>
          <a:xfrm rot="5400000">
            <a:off x="7338602" y="14693"/>
            <a:ext cx="800100" cy="3285306"/>
          </a:xfrm>
          <a:prstGeom prst="bracketPair">
            <a:avLst/>
          </a:prstGeom>
          <a:solidFill>
            <a:sysClr val="window" lastClr="FFFFFF"/>
          </a:solidFill>
          <a:ln w="25400" cap="flat" cmpd="sng" algn="ctr">
            <a:solidFill>
              <a:srgbClr val="115DBF"/>
            </a:solidFill>
            <a:prstDash val="solid"/>
            <a:miter lim="800000"/>
          </a:ln>
          <a:effectLst/>
        </p:spPr>
        <p:txBody>
          <a:bodyPr vert="vert270"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AD9E22B-EE93-41C9-B44E-14F126EA56DD}"/>
              </a:ext>
            </a:extLst>
          </p:cNvPr>
          <p:cNvSpPr/>
          <p:nvPr/>
        </p:nvSpPr>
        <p:spPr>
          <a:xfrm>
            <a:off x="5708577" y="1330112"/>
            <a:ext cx="630832" cy="625382"/>
          </a:xfrm>
          <a:prstGeom prst="ellipse">
            <a:avLst/>
          </a:prstGeom>
          <a:solidFill>
            <a:srgbClr val="118EBF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D30DD5-EACF-4E4C-A0E0-1DEB0F67DD36}"/>
              </a:ext>
            </a:extLst>
          </p:cNvPr>
          <p:cNvSpPr/>
          <p:nvPr/>
        </p:nvSpPr>
        <p:spPr>
          <a:xfrm>
            <a:off x="5794095" y="1407846"/>
            <a:ext cx="459794" cy="469912"/>
          </a:xfrm>
          <a:prstGeom prst="ellipse">
            <a:avLst/>
          </a:prstGeom>
          <a:solidFill>
            <a:srgbClr val="118E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+</a:t>
            </a: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27C64-4840-4582-8A85-6ABAF92B43BD}"/>
              </a:ext>
            </a:extLst>
          </p:cNvPr>
          <p:cNvSpPr/>
          <p:nvPr/>
        </p:nvSpPr>
        <p:spPr>
          <a:xfrm>
            <a:off x="3072995" y="1457231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42E9D-3D1F-4AC2-A10A-1D503C341843}"/>
              </a:ext>
            </a:extLst>
          </p:cNvPr>
          <p:cNvSpPr/>
          <p:nvPr/>
        </p:nvSpPr>
        <p:spPr>
          <a:xfrm>
            <a:off x="1391387" y="1226399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5" name="그래픽 14" descr="알람 시계">
            <a:extLst>
              <a:ext uri="{FF2B5EF4-FFF2-40B4-BE49-F238E27FC236}">
                <a16:creationId xmlns:a16="http://schemas.microsoft.com/office/drawing/2014/main" id="{05B8A26B-495F-4990-9D7C-B7DCDAB7E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193" y="1391100"/>
            <a:ext cx="532491" cy="5324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851326-384B-4D71-8D5A-FE4896A284DC}"/>
              </a:ext>
            </a:extLst>
          </p:cNvPr>
          <p:cNvSpPr/>
          <p:nvPr/>
        </p:nvSpPr>
        <p:spPr>
          <a:xfrm>
            <a:off x="6630290" y="1472679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40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BE63A-0B15-489E-B991-D8B47E23B9AD}"/>
              </a:ext>
            </a:extLst>
          </p:cNvPr>
          <p:cNvSpPr/>
          <p:nvPr/>
        </p:nvSpPr>
        <p:spPr>
          <a:xfrm>
            <a:off x="9670422" y="1260853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kern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01C1C55-B8E0-4AA5-884C-A1963E49C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53" y="1407846"/>
            <a:ext cx="531369" cy="531369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764FE5A-944B-45DC-BCF7-F6A4F1EA3A93}"/>
              </a:ext>
            </a:extLst>
          </p:cNvPr>
          <p:cNvSpPr/>
          <p:nvPr/>
        </p:nvSpPr>
        <p:spPr>
          <a:xfrm>
            <a:off x="4805703" y="3476032"/>
            <a:ext cx="2237177" cy="2127606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ysClr val="window" lastClr="FFFFFF"/>
          </a:solidFill>
          <a:ln w="317500" cap="flat">
            <a:solidFill>
              <a:srgbClr val="118EBF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2467C1F5-2AC9-458E-A4A4-57C9EDADCD08}"/>
              </a:ext>
            </a:extLst>
          </p:cNvPr>
          <p:cNvSpPr/>
          <p:nvPr/>
        </p:nvSpPr>
        <p:spPr>
          <a:xfrm>
            <a:off x="5588606" y="3138007"/>
            <a:ext cx="671371" cy="671371"/>
          </a:xfrm>
          <a:prstGeom prst="wedgeEllipseCallout">
            <a:avLst>
              <a:gd name="adj1" fmla="val 448"/>
              <a:gd name="adj2" fmla="val -63058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1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9952CEE0-F4DC-47DC-917E-8063D2B037F1}"/>
              </a:ext>
            </a:extLst>
          </p:cNvPr>
          <p:cNvSpPr/>
          <p:nvPr/>
        </p:nvSpPr>
        <p:spPr>
          <a:xfrm>
            <a:off x="6705600" y="3935859"/>
            <a:ext cx="671371" cy="671371"/>
          </a:xfrm>
          <a:prstGeom prst="wedgeEllipseCallout">
            <a:avLst>
              <a:gd name="adj1" fmla="val 47976"/>
              <a:gd name="adj2" fmla="val -46743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2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EDEB8EB5-FFF9-4B91-BE4B-A224A623974C}"/>
              </a:ext>
            </a:extLst>
          </p:cNvPr>
          <p:cNvSpPr/>
          <p:nvPr/>
        </p:nvSpPr>
        <p:spPr>
          <a:xfrm>
            <a:off x="6258802" y="5265613"/>
            <a:ext cx="671371" cy="671371"/>
          </a:xfrm>
          <a:prstGeom prst="wedgeEllipseCallout">
            <a:avLst>
              <a:gd name="adj1" fmla="val 51523"/>
              <a:gd name="adj2" fmla="val 43347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3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F1926D91-3C7E-4871-910E-23C891215875}"/>
              </a:ext>
            </a:extLst>
          </p:cNvPr>
          <p:cNvSpPr/>
          <p:nvPr/>
        </p:nvSpPr>
        <p:spPr>
          <a:xfrm>
            <a:off x="4918411" y="5265613"/>
            <a:ext cx="671371" cy="671371"/>
          </a:xfrm>
          <a:prstGeom prst="wedgeEllipseCallout">
            <a:avLst>
              <a:gd name="adj1" fmla="val -49917"/>
              <a:gd name="adj2" fmla="val 51150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4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BF75548E-F09C-4C00-AE21-B944BE285B81}"/>
              </a:ext>
            </a:extLst>
          </p:cNvPr>
          <p:cNvSpPr/>
          <p:nvPr/>
        </p:nvSpPr>
        <p:spPr>
          <a:xfrm>
            <a:off x="4462782" y="4031601"/>
            <a:ext cx="671371" cy="671371"/>
          </a:xfrm>
          <a:prstGeom prst="wedgeEllipseCallout">
            <a:avLst>
              <a:gd name="adj1" fmla="val -49208"/>
              <a:gd name="adj2" fmla="val -48162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5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609F57-1AD4-4DCC-BFBB-FE00A611D003}"/>
              </a:ext>
            </a:extLst>
          </p:cNvPr>
          <p:cNvSpPr/>
          <p:nvPr/>
        </p:nvSpPr>
        <p:spPr>
          <a:xfrm>
            <a:off x="4326541" y="2655192"/>
            <a:ext cx="3090591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(RT) Systems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82D5BEE-D770-434F-8350-67B8025AD7E1}"/>
              </a:ext>
            </a:extLst>
          </p:cNvPr>
          <p:cNvSpPr/>
          <p:nvPr/>
        </p:nvSpPr>
        <p:spPr>
          <a:xfrm>
            <a:off x="5191215" y="3918861"/>
            <a:ext cx="1466154" cy="1394348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rgbClr val="F2600C">
              <a:alpha val="10000"/>
            </a:srgbClr>
          </a:solidFill>
          <a:ln w="889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prstClr val="black"/>
              </a:solidFill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A75A6D-F2AB-4B2E-9707-1F52443B9607}"/>
              </a:ext>
            </a:extLst>
          </p:cNvPr>
          <p:cNvSpPr/>
          <p:nvPr/>
        </p:nvSpPr>
        <p:spPr>
          <a:xfrm>
            <a:off x="5410877" y="4549703"/>
            <a:ext cx="1027525" cy="3231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+ ML</a:t>
            </a:r>
            <a:endParaRPr kumimoji="0" lang="ko-KR" altLang="en-US" sz="21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30" name="그래픽 29" descr="과녁">
            <a:extLst>
              <a:ext uri="{FF2B5EF4-FFF2-40B4-BE49-F238E27FC236}">
                <a16:creationId xmlns:a16="http://schemas.microsoft.com/office/drawing/2014/main" id="{296C1044-DBB0-4A22-8735-B46D554A6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742" y="4162806"/>
            <a:ext cx="387795" cy="38779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386E8F-3DE8-4903-AD07-A4990F06216E}"/>
              </a:ext>
            </a:extLst>
          </p:cNvPr>
          <p:cNvSpPr/>
          <p:nvPr/>
        </p:nvSpPr>
        <p:spPr>
          <a:xfrm>
            <a:off x="7138405" y="3600072"/>
            <a:ext cx="497091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Proliferation of ML: How to Affect RT?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01DCB7-C479-4CC2-9D7C-00835A5A64F0}"/>
              </a:ext>
            </a:extLst>
          </p:cNvPr>
          <p:cNvSpPr/>
          <p:nvPr/>
        </p:nvSpPr>
        <p:spPr>
          <a:xfrm>
            <a:off x="6897394" y="5878799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for ML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323B7A-AD30-44C6-BD1E-09AE3BF89EF0}"/>
              </a:ext>
            </a:extLst>
          </p:cNvPr>
          <p:cNvSpPr/>
          <p:nvPr/>
        </p:nvSpPr>
        <p:spPr>
          <a:xfrm>
            <a:off x="3642860" y="5921104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for RT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17C739-232B-4E91-8A21-36A1E9CBB175}"/>
              </a:ext>
            </a:extLst>
          </p:cNvPr>
          <p:cNvSpPr/>
          <p:nvPr/>
        </p:nvSpPr>
        <p:spPr>
          <a:xfrm>
            <a:off x="2266627" y="3914610"/>
            <a:ext cx="204062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Future Direction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26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/>
      <p:bldP spid="31" grpId="0"/>
      <p:bldP spid="32" grpId="0"/>
      <p:bldP spid="33" grpId="0"/>
      <p:bldP spid="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DD30DD5-EACF-4E4C-A0E0-1DEB0F67DD36}"/>
              </a:ext>
            </a:extLst>
          </p:cNvPr>
          <p:cNvSpPr/>
          <p:nvPr/>
        </p:nvSpPr>
        <p:spPr>
          <a:xfrm>
            <a:off x="5743593" y="1362577"/>
            <a:ext cx="615842" cy="629394"/>
          </a:xfrm>
          <a:prstGeom prst="ellipse">
            <a:avLst/>
          </a:prstGeom>
          <a:solidFill>
            <a:srgbClr val="118E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KoPub돋움체 Medium"/>
                <a:ea typeface="KoPub돋움체 Medium"/>
                <a:cs typeface="+mn-cs"/>
              </a:rPr>
              <a:t>+</a:t>
            </a:r>
            <a:endParaRPr kumimoji="0" lang="ko-KR" altLang="en-US" sz="4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27C64-4840-4582-8A85-6ABAF92B43BD}"/>
              </a:ext>
            </a:extLst>
          </p:cNvPr>
          <p:cNvSpPr/>
          <p:nvPr/>
        </p:nvSpPr>
        <p:spPr>
          <a:xfrm>
            <a:off x="3072995" y="1457231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42E9D-3D1F-4AC2-A10A-1D503C341843}"/>
              </a:ext>
            </a:extLst>
          </p:cNvPr>
          <p:cNvSpPr/>
          <p:nvPr/>
        </p:nvSpPr>
        <p:spPr>
          <a:xfrm>
            <a:off x="1391387" y="1226399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5" name="그래픽 14" descr="알람 시계">
            <a:extLst>
              <a:ext uri="{FF2B5EF4-FFF2-40B4-BE49-F238E27FC236}">
                <a16:creationId xmlns:a16="http://schemas.microsoft.com/office/drawing/2014/main" id="{05B8A26B-495F-4990-9D7C-B7DCDAB7E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6193" y="1391100"/>
            <a:ext cx="532491" cy="53249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851326-384B-4D71-8D5A-FE4896A284DC}"/>
              </a:ext>
            </a:extLst>
          </p:cNvPr>
          <p:cNvSpPr/>
          <p:nvPr/>
        </p:nvSpPr>
        <p:spPr>
          <a:xfrm>
            <a:off x="6630290" y="1472679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40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BE63A-0B15-489E-B991-D8B47E23B9AD}"/>
              </a:ext>
            </a:extLst>
          </p:cNvPr>
          <p:cNvSpPr/>
          <p:nvPr/>
        </p:nvSpPr>
        <p:spPr>
          <a:xfrm>
            <a:off x="9670422" y="1260853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kern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01C1C55-B8E0-4AA5-884C-A1963E49C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653" y="1407846"/>
            <a:ext cx="531369" cy="531369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764FE5A-944B-45DC-BCF7-F6A4F1EA3A93}"/>
              </a:ext>
            </a:extLst>
          </p:cNvPr>
          <p:cNvSpPr/>
          <p:nvPr/>
        </p:nvSpPr>
        <p:spPr>
          <a:xfrm>
            <a:off x="4805703" y="3476032"/>
            <a:ext cx="2237177" cy="2127606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ysClr val="window" lastClr="FFFFFF"/>
          </a:solidFill>
          <a:ln w="317500" cap="flat">
            <a:solidFill>
              <a:srgbClr val="118EBF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2467C1F5-2AC9-458E-A4A4-57C9EDADCD08}"/>
              </a:ext>
            </a:extLst>
          </p:cNvPr>
          <p:cNvSpPr/>
          <p:nvPr/>
        </p:nvSpPr>
        <p:spPr>
          <a:xfrm>
            <a:off x="5588606" y="3138007"/>
            <a:ext cx="671371" cy="671371"/>
          </a:xfrm>
          <a:prstGeom prst="wedgeEllipseCallout">
            <a:avLst>
              <a:gd name="adj1" fmla="val 448"/>
              <a:gd name="adj2" fmla="val -63058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1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9952CEE0-F4DC-47DC-917E-8063D2B037F1}"/>
              </a:ext>
            </a:extLst>
          </p:cNvPr>
          <p:cNvSpPr/>
          <p:nvPr/>
        </p:nvSpPr>
        <p:spPr>
          <a:xfrm>
            <a:off x="6705600" y="3935859"/>
            <a:ext cx="671371" cy="671371"/>
          </a:xfrm>
          <a:prstGeom prst="wedgeEllipseCallout">
            <a:avLst>
              <a:gd name="adj1" fmla="val 47976"/>
              <a:gd name="adj2" fmla="val -46743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2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EDEB8EB5-FFF9-4B91-BE4B-A224A623974C}"/>
              </a:ext>
            </a:extLst>
          </p:cNvPr>
          <p:cNvSpPr/>
          <p:nvPr/>
        </p:nvSpPr>
        <p:spPr>
          <a:xfrm>
            <a:off x="6258802" y="5265613"/>
            <a:ext cx="671371" cy="671371"/>
          </a:xfrm>
          <a:prstGeom prst="wedgeEllipseCallout">
            <a:avLst>
              <a:gd name="adj1" fmla="val 51523"/>
              <a:gd name="adj2" fmla="val 43347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3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F1926D91-3C7E-4871-910E-23C891215875}"/>
              </a:ext>
            </a:extLst>
          </p:cNvPr>
          <p:cNvSpPr/>
          <p:nvPr/>
        </p:nvSpPr>
        <p:spPr>
          <a:xfrm>
            <a:off x="4918411" y="5265613"/>
            <a:ext cx="671371" cy="671371"/>
          </a:xfrm>
          <a:prstGeom prst="wedgeEllipseCallout">
            <a:avLst>
              <a:gd name="adj1" fmla="val -49917"/>
              <a:gd name="adj2" fmla="val 51150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4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BF75548E-F09C-4C00-AE21-B944BE285B81}"/>
              </a:ext>
            </a:extLst>
          </p:cNvPr>
          <p:cNvSpPr/>
          <p:nvPr/>
        </p:nvSpPr>
        <p:spPr>
          <a:xfrm>
            <a:off x="4462782" y="4031601"/>
            <a:ext cx="671371" cy="671371"/>
          </a:xfrm>
          <a:prstGeom prst="wedgeEllipseCallout">
            <a:avLst>
              <a:gd name="adj1" fmla="val -49208"/>
              <a:gd name="adj2" fmla="val -48162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5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609F57-1AD4-4DCC-BFBB-FE00A611D003}"/>
              </a:ext>
            </a:extLst>
          </p:cNvPr>
          <p:cNvSpPr/>
          <p:nvPr/>
        </p:nvSpPr>
        <p:spPr>
          <a:xfrm>
            <a:off x="4326541" y="2655192"/>
            <a:ext cx="3090591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(RT) Systems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82D5BEE-D770-434F-8350-67B8025AD7E1}"/>
              </a:ext>
            </a:extLst>
          </p:cNvPr>
          <p:cNvSpPr/>
          <p:nvPr/>
        </p:nvSpPr>
        <p:spPr>
          <a:xfrm>
            <a:off x="5191215" y="3918861"/>
            <a:ext cx="1466154" cy="1394348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rgbClr val="F2600C">
              <a:alpha val="10000"/>
            </a:srgbClr>
          </a:solidFill>
          <a:ln w="889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prstClr val="black"/>
              </a:solidFill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A75A6D-F2AB-4B2E-9707-1F52443B9607}"/>
              </a:ext>
            </a:extLst>
          </p:cNvPr>
          <p:cNvSpPr/>
          <p:nvPr/>
        </p:nvSpPr>
        <p:spPr>
          <a:xfrm>
            <a:off x="5410877" y="4549703"/>
            <a:ext cx="1027525" cy="3231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+ ML</a:t>
            </a:r>
            <a:endParaRPr kumimoji="0" lang="ko-KR" altLang="en-US" sz="21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30" name="그래픽 29" descr="과녁">
            <a:extLst>
              <a:ext uri="{FF2B5EF4-FFF2-40B4-BE49-F238E27FC236}">
                <a16:creationId xmlns:a16="http://schemas.microsoft.com/office/drawing/2014/main" id="{296C1044-DBB0-4A22-8735-B46D554A6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742" y="4162806"/>
            <a:ext cx="387795" cy="38779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386E8F-3DE8-4903-AD07-A4990F06216E}"/>
              </a:ext>
            </a:extLst>
          </p:cNvPr>
          <p:cNvSpPr/>
          <p:nvPr/>
        </p:nvSpPr>
        <p:spPr>
          <a:xfrm>
            <a:off x="7138405" y="3600072"/>
            <a:ext cx="497091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Proliferation of ML: How to Affect RT?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01DCB7-C479-4CC2-9D7C-00835A5A64F0}"/>
              </a:ext>
            </a:extLst>
          </p:cNvPr>
          <p:cNvSpPr/>
          <p:nvPr/>
        </p:nvSpPr>
        <p:spPr>
          <a:xfrm>
            <a:off x="6897394" y="5878799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for ML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323B7A-AD30-44C6-BD1E-09AE3BF89EF0}"/>
              </a:ext>
            </a:extLst>
          </p:cNvPr>
          <p:cNvSpPr/>
          <p:nvPr/>
        </p:nvSpPr>
        <p:spPr>
          <a:xfrm>
            <a:off x="3642860" y="5921104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for RT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17C739-232B-4E91-8A21-36A1E9CBB175}"/>
              </a:ext>
            </a:extLst>
          </p:cNvPr>
          <p:cNvSpPr/>
          <p:nvPr/>
        </p:nvSpPr>
        <p:spPr>
          <a:xfrm>
            <a:off x="2266627" y="3914610"/>
            <a:ext cx="204062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Future Direction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29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/>
      <p:bldP spid="31" grpId="0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marL="609600" lvl="1" indent="-381000"/>
            <a:r>
              <a:rPr lang="en-US" altLang="ko-KR" dirty="0"/>
              <a:t>Important to produce accurate results </a:t>
            </a:r>
            <a:r>
              <a:rPr lang="en-US" altLang="ko-KR" u="sng" dirty="0"/>
              <a:t>before deadlines</a:t>
            </a:r>
          </a:p>
          <a:p>
            <a:pPr marL="609600" lvl="1" indent="-38100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pic>
        <p:nvPicPr>
          <p:cNvPr id="21" name="Picture 31">
            <a:extLst>
              <a:ext uri="{FF2B5EF4-FFF2-40B4-BE49-F238E27FC236}">
                <a16:creationId xmlns:a16="http://schemas.microsoft.com/office/drawing/2014/main" id="{484C3F1D-71A8-45BF-8452-5F40EF5209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69" y="2624289"/>
            <a:ext cx="1941075" cy="1226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35">
            <a:extLst>
              <a:ext uri="{FF2B5EF4-FFF2-40B4-BE49-F238E27FC236}">
                <a16:creationId xmlns:a16="http://schemas.microsoft.com/office/drawing/2014/main" id="{474B8332-A87A-4A83-96CF-B176B1BD7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886" y="2340685"/>
            <a:ext cx="12012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Automotive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DC8355D3-A008-4817-974F-426F34B58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986" y="2358240"/>
            <a:ext cx="1173121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 </a:t>
            </a:r>
          </a:p>
        </p:txBody>
      </p:sp>
      <p:sp>
        <p:nvSpPr>
          <p:cNvPr id="24" name="TextBox 35">
            <a:extLst>
              <a:ext uri="{FF2B5EF4-FFF2-40B4-BE49-F238E27FC236}">
                <a16:creationId xmlns:a16="http://schemas.microsoft.com/office/drawing/2014/main" id="{45C77C47-91D6-4FAD-8E02-4ECD0EED4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801" y="2346570"/>
            <a:ext cx="11661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Avionics</a:t>
            </a: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DE747C86-4730-4357-A68D-B51E8F5B9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3" b="17244"/>
          <a:stretch/>
        </p:blipFill>
        <p:spPr bwMode="auto">
          <a:xfrm>
            <a:off x="3846890" y="2920824"/>
            <a:ext cx="1645748" cy="73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9D314E17-BE78-4733-82CE-B02590AA4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4522586"/>
            <a:ext cx="131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Multimedia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35A70D45-A006-4734-B928-5C624A4DB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790" y="4524078"/>
            <a:ext cx="2187366" cy="33855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Factory Automation</a:t>
            </a:r>
          </a:p>
        </p:txBody>
      </p:sp>
      <p:pic>
        <p:nvPicPr>
          <p:cNvPr id="28" name="1_2.wmv">
            <a:hlinkClick r:id="" action="ppaction://media"/>
            <a:extLst>
              <a:ext uri="{FF2B5EF4-FFF2-40B4-BE49-F238E27FC236}">
                <a16:creationId xmlns:a16="http://schemas.microsoft.com/office/drawing/2014/main" id="{E357495A-8967-47AF-B475-FD875BDE6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78648" y="2775304"/>
            <a:ext cx="2496430" cy="1404242"/>
          </a:xfrm>
          <a:prstGeom prst="rect">
            <a:avLst/>
          </a:prstGeom>
        </p:spPr>
      </p:pic>
      <p:pic>
        <p:nvPicPr>
          <p:cNvPr id="29" name="4.wmv">
            <a:hlinkClick r:id="" action="ppaction://media"/>
            <a:extLst>
              <a:ext uri="{FF2B5EF4-FFF2-40B4-BE49-F238E27FC236}">
                <a16:creationId xmlns:a16="http://schemas.microsoft.com/office/drawing/2014/main" id="{7D270E0B-CC7D-458C-9841-A67927E5A5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78648" y="4979309"/>
            <a:ext cx="2496430" cy="1404242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0FEB6AC-6010-485D-8FC5-61E8A5BF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29" y="5074429"/>
            <a:ext cx="1499189" cy="96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5">
            <a:extLst>
              <a:ext uri="{FF2B5EF4-FFF2-40B4-BE49-F238E27FC236}">
                <a16:creationId xmlns:a16="http://schemas.microsoft.com/office/drawing/2014/main" id="{DB6DC1D7-F009-4143-8707-3CDD6C353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0387" y="4524078"/>
            <a:ext cx="2057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</a:p>
        </p:txBody>
      </p:sp>
      <p:pic>
        <p:nvPicPr>
          <p:cNvPr id="32" name="Picture 4" descr="http://www.healthcentral.com/common/images/1/19566_20826_5.jpg">
            <a:extLst>
              <a:ext uri="{FF2B5EF4-FFF2-40B4-BE49-F238E27FC236}">
                <a16:creationId xmlns:a16="http://schemas.microsoft.com/office/drawing/2014/main" id="{203B373D-6A60-4D5A-B1E5-747CA6FC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004" y="2941931"/>
            <a:ext cx="970611" cy="77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5">
            <a:extLst>
              <a:ext uri="{FF2B5EF4-FFF2-40B4-BE49-F238E27FC236}">
                <a16:creationId xmlns:a16="http://schemas.microsoft.com/office/drawing/2014/main" id="{41DBF4CD-1FBE-4852-B9C2-63540D0CB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6703" y="2354512"/>
            <a:ext cx="16194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Devices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B819A929-38B3-49F0-96F4-B3932AB71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5791" y="4522586"/>
            <a:ext cx="17218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Military</a:t>
            </a:r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8B40AAF5-3121-4711-9329-6B2D0E69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733" y="5077888"/>
            <a:ext cx="1500814" cy="122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 descr="C:\Users\jinkyul\Desktop\그림\Nuclear_missile.png">
            <a:extLst>
              <a:ext uri="{FF2B5EF4-FFF2-40B4-BE49-F238E27FC236}">
                <a16:creationId xmlns:a16="http://schemas.microsoft.com/office/drawing/2014/main" id="{E22E1C3A-A89D-4885-8955-A5E828A88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5" b="20243"/>
          <a:stretch/>
        </p:blipFill>
        <p:spPr bwMode="auto">
          <a:xfrm>
            <a:off x="1753926" y="5074429"/>
            <a:ext cx="1604188" cy="8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4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80000" mute="1">
                <p:cTn id="38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  <p:bldLst>
      <p:bldP spid="22" grpId="0"/>
      <p:bldP spid="23" grpId="0" animBg="1"/>
      <p:bldP spid="24" grpId="0"/>
      <p:bldP spid="26" grpId="0"/>
      <p:bldP spid="27" grpId="0" animBg="1"/>
      <p:bldP spid="31" grpId="0"/>
      <p:bldP spid="33" grpId="0"/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27C64-4840-4582-8A85-6ABAF92B43BD}"/>
              </a:ext>
            </a:extLst>
          </p:cNvPr>
          <p:cNvSpPr/>
          <p:nvPr/>
        </p:nvSpPr>
        <p:spPr>
          <a:xfrm>
            <a:off x="3072995" y="1457231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42E9D-3D1F-4AC2-A10A-1D503C341843}"/>
              </a:ext>
            </a:extLst>
          </p:cNvPr>
          <p:cNvSpPr/>
          <p:nvPr/>
        </p:nvSpPr>
        <p:spPr>
          <a:xfrm>
            <a:off x="2111530" y="1191059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5" name="그래픽 14" descr="알람 시계">
            <a:extLst>
              <a:ext uri="{FF2B5EF4-FFF2-40B4-BE49-F238E27FC236}">
                <a16:creationId xmlns:a16="http://schemas.microsoft.com/office/drawing/2014/main" id="{05B8A26B-495F-4990-9D7C-B7DCDAB7E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321" y="1259800"/>
            <a:ext cx="693514" cy="6935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851326-384B-4D71-8D5A-FE4896A284DC}"/>
              </a:ext>
            </a:extLst>
          </p:cNvPr>
          <p:cNvSpPr/>
          <p:nvPr/>
        </p:nvSpPr>
        <p:spPr>
          <a:xfrm>
            <a:off x="6630290" y="1472679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40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BE63A-0B15-489E-B991-D8B47E23B9AD}"/>
              </a:ext>
            </a:extLst>
          </p:cNvPr>
          <p:cNvSpPr/>
          <p:nvPr/>
        </p:nvSpPr>
        <p:spPr>
          <a:xfrm>
            <a:off x="9038654" y="1226398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kern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01C1C55-B8E0-4AA5-884C-A1963E49C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4429" y="1339910"/>
            <a:ext cx="726703" cy="726703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764FE5A-944B-45DC-BCF7-F6A4F1EA3A93}"/>
              </a:ext>
            </a:extLst>
          </p:cNvPr>
          <p:cNvSpPr/>
          <p:nvPr/>
        </p:nvSpPr>
        <p:spPr>
          <a:xfrm>
            <a:off x="4967075" y="3476032"/>
            <a:ext cx="2237177" cy="2127606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ysClr val="window" lastClr="FFFFFF"/>
          </a:solidFill>
          <a:ln w="317500" cap="flat">
            <a:solidFill>
              <a:srgbClr val="118EBF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2467C1F5-2AC9-458E-A4A4-57C9EDADCD08}"/>
              </a:ext>
            </a:extLst>
          </p:cNvPr>
          <p:cNvSpPr/>
          <p:nvPr/>
        </p:nvSpPr>
        <p:spPr>
          <a:xfrm>
            <a:off x="5749978" y="3138007"/>
            <a:ext cx="671371" cy="671371"/>
          </a:xfrm>
          <a:prstGeom prst="wedgeEllipseCallout">
            <a:avLst>
              <a:gd name="adj1" fmla="val 448"/>
              <a:gd name="adj2" fmla="val -63058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1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9952CEE0-F4DC-47DC-917E-8063D2B037F1}"/>
              </a:ext>
            </a:extLst>
          </p:cNvPr>
          <p:cNvSpPr/>
          <p:nvPr/>
        </p:nvSpPr>
        <p:spPr>
          <a:xfrm>
            <a:off x="6866972" y="3935859"/>
            <a:ext cx="671371" cy="671371"/>
          </a:xfrm>
          <a:prstGeom prst="wedgeEllipseCallout">
            <a:avLst>
              <a:gd name="adj1" fmla="val 47976"/>
              <a:gd name="adj2" fmla="val -46743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2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EDEB8EB5-FFF9-4B91-BE4B-A224A623974C}"/>
              </a:ext>
            </a:extLst>
          </p:cNvPr>
          <p:cNvSpPr/>
          <p:nvPr/>
        </p:nvSpPr>
        <p:spPr>
          <a:xfrm>
            <a:off x="6420174" y="5265613"/>
            <a:ext cx="671371" cy="671371"/>
          </a:xfrm>
          <a:prstGeom prst="wedgeEllipseCallout">
            <a:avLst>
              <a:gd name="adj1" fmla="val 51523"/>
              <a:gd name="adj2" fmla="val 43347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3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F1926D91-3C7E-4871-910E-23C891215875}"/>
              </a:ext>
            </a:extLst>
          </p:cNvPr>
          <p:cNvSpPr/>
          <p:nvPr/>
        </p:nvSpPr>
        <p:spPr>
          <a:xfrm>
            <a:off x="5079783" y="5265613"/>
            <a:ext cx="671371" cy="671371"/>
          </a:xfrm>
          <a:prstGeom prst="wedgeEllipseCallout">
            <a:avLst>
              <a:gd name="adj1" fmla="val -49917"/>
              <a:gd name="adj2" fmla="val 51150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4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BF75548E-F09C-4C00-AE21-B944BE285B81}"/>
              </a:ext>
            </a:extLst>
          </p:cNvPr>
          <p:cNvSpPr/>
          <p:nvPr/>
        </p:nvSpPr>
        <p:spPr>
          <a:xfrm>
            <a:off x="4624154" y="4031601"/>
            <a:ext cx="671371" cy="671371"/>
          </a:xfrm>
          <a:prstGeom prst="wedgeEllipseCallout">
            <a:avLst>
              <a:gd name="adj1" fmla="val -49208"/>
              <a:gd name="adj2" fmla="val -48162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5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609F57-1AD4-4DCC-BFBB-FE00A611D003}"/>
              </a:ext>
            </a:extLst>
          </p:cNvPr>
          <p:cNvSpPr/>
          <p:nvPr/>
        </p:nvSpPr>
        <p:spPr>
          <a:xfrm>
            <a:off x="4825346" y="2655192"/>
            <a:ext cx="2415725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82D5BEE-D770-434F-8350-67B8025AD7E1}"/>
              </a:ext>
            </a:extLst>
          </p:cNvPr>
          <p:cNvSpPr/>
          <p:nvPr/>
        </p:nvSpPr>
        <p:spPr>
          <a:xfrm>
            <a:off x="5352587" y="3918861"/>
            <a:ext cx="1466154" cy="1394348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rgbClr val="F2600C">
              <a:alpha val="10000"/>
            </a:srgbClr>
          </a:solidFill>
          <a:ln w="889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prstClr val="black"/>
              </a:solidFill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A75A6D-F2AB-4B2E-9707-1F52443B9607}"/>
              </a:ext>
            </a:extLst>
          </p:cNvPr>
          <p:cNvSpPr/>
          <p:nvPr/>
        </p:nvSpPr>
        <p:spPr>
          <a:xfrm>
            <a:off x="5572249" y="4549703"/>
            <a:ext cx="1027525" cy="3231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+ ML</a:t>
            </a:r>
            <a:endParaRPr kumimoji="0" lang="ko-KR" altLang="en-US" sz="21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30" name="그래픽 29" descr="과녁">
            <a:extLst>
              <a:ext uri="{FF2B5EF4-FFF2-40B4-BE49-F238E27FC236}">
                <a16:creationId xmlns:a16="http://schemas.microsoft.com/office/drawing/2014/main" id="{296C1044-DBB0-4A22-8735-B46D554A60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2114" y="4162806"/>
            <a:ext cx="387795" cy="38779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386E8F-3DE8-4903-AD07-A4990F06216E}"/>
              </a:ext>
            </a:extLst>
          </p:cNvPr>
          <p:cNvSpPr/>
          <p:nvPr/>
        </p:nvSpPr>
        <p:spPr>
          <a:xfrm>
            <a:off x="7138405" y="3600072"/>
            <a:ext cx="497091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Proliferation of ML: How to Affect RT?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01DCB7-C479-4CC2-9D7C-00835A5A64F0}"/>
              </a:ext>
            </a:extLst>
          </p:cNvPr>
          <p:cNvSpPr/>
          <p:nvPr/>
        </p:nvSpPr>
        <p:spPr>
          <a:xfrm>
            <a:off x="7058766" y="5878799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for ML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323B7A-AD30-44C6-BD1E-09AE3BF89EF0}"/>
              </a:ext>
            </a:extLst>
          </p:cNvPr>
          <p:cNvSpPr/>
          <p:nvPr/>
        </p:nvSpPr>
        <p:spPr>
          <a:xfrm>
            <a:off x="3804232" y="5921104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for RT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17C739-232B-4E91-8A21-36A1E9CBB175}"/>
              </a:ext>
            </a:extLst>
          </p:cNvPr>
          <p:cNvSpPr/>
          <p:nvPr/>
        </p:nvSpPr>
        <p:spPr>
          <a:xfrm>
            <a:off x="2427999" y="3914610"/>
            <a:ext cx="204062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Future Direction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BC4DC-15B4-4D4C-8B8D-6C6454F7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61" y="1302231"/>
            <a:ext cx="802062" cy="80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16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/>
      <p:bldP spid="31" grpId="0"/>
      <p:bldP spid="32" grpId="0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42E9D-3D1F-4AC2-A10A-1D503C341843}"/>
              </a:ext>
            </a:extLst>
          </p:cNvPr>
          <p:cNvSpPr/>
          <p:nvPr/>
        </p:nvSpPr>
        <p:spPr>
          <a:xfrm>
            <a:off x="4424427" y="2952872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>
              <a:defRPr/>
            </a:pPr>
            <a:r>
              <a:rPr lang="en-US" altLang="ko-KR" sz="5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5" name="그래픽 14" descr="알람 시계">
            <a:extLst>
              <a:ext uri="{FF2B5EF4-FFF2-40B4-BE49-F238E27FC236}">
                <a16:creationId xmlns:a16="http://schemas.microsoft.com/office/drawing/2014/main" id="{05B8A26B-495F-4990-9D7C-B7DCDAB7E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4218" y="3021613"/>
            <a:ext cx="693514" cy="6935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BE63A-0B15-489E-B991-D8B47E23B9AD}"/>
              </a:ext>
            </a:extLst>
          </p:cNvPr>
          <p:cNvSpPr/>
          <p:nvPr/>
        </p:nvSpPr>
        <p:spPr>
          <a:xfrm>
            <a:off x="6712315" y="2947867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400">
              <a:defRPr/>
            </a:pPr>
            <a:r>
              <a:rPr lang="en-US" altLang="ko-KR" sz="5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7D5809F2-4303-4DD6-8F40-26FA4504032F}"/>
              </a:ext>
            </a:extLst>
          </p:cNvPr>
          <p:cNvSpPr/>
          <p:nvPr/>
        </p:nvSpPr>
        <p:spPr>
          <a:xfrm>
            <a:off x="5647122" y="2970165"/>
            <a:ext cx="810961" cy="830997"/>
          </a:xfrm>
          <a:prstGeom prst="mathPlus">
            <a:avLst>
              <a:gd name="adj1" fmla="val 10255"/>
            </a:avLst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0CE707-89D8-4573-B06D-CBA5805BEB92}"/>
              </a:ext>
            </a:extLst>
          </p:cNvPr>
          <p:cNvSpPr/>
          <p:nvPr/>
        </p:nvSpPr>
        <p:spPr>
          <a:xfrm>
            <a:off x="2343053" y="2247421"/>
            <a:ext cx="3035843" cy="4308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lvl="0" algn="ctr" defTabSz="914400">
              <a:defRPr/>
            </a:pPr>
            <a:r>
              <a:rPr lang="en-US" altLang="ko-KR" sz="28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183AD9-E1F8-45AF-B9DD-97125D1DE58C}"/>
              </a:ext>
            </a:extLst>
          </p:cNvPr>
          <p:cNvSpPr/>
          <p:nvPr/>
        </p:nvSpPr>
        <p:spPr>
          <a:xfrm>
            <a:off x="6712315" y="2247421"/>
            <a:ext cx="264557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  <a:endParaRPr kumimoji="0" lang="ko-KR" altLang="en-US" sz="28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9264E7B-BCF7-4E4F-A192-FE245E8D5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971" y="3030534"/>
            <a:ext cx="721334" cy="7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27C64-4840-4582-8A85-6ABAF92B43BD}"/>
              </a:ext>
            </a:extLst>
          </p:cNvPr>
          <p:cNvSpPr/>
          <p:nvPr/>
        </p:nvSpPr>
        <p:spPr>
          <a:xfrm>
            <a:off x="3072995" y="1457231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42E9D-3D1F-4AC2-A10A-1D503C341843}"/>
              </a:ext>
            </a:extLst>
          </p:cNvPr>
          <p:cNvSpPr/>
          <p:nvPr/>
        </p:nvSpPr>
        <p:spPr>
          <a:xfrm>
            <a:off x="2111530" y="1191059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5" name="그래픽 14" descr="알람 시계">
            <a:extLst>
              <a:ext uri="{FF2B5EF4-FFF2-40B4-BE49-F238E27FC236}">
                <a16:creationId xmlns:a16="http://schemas.microsoft.com/office/drawing/2014/main" id="{05B8A26B-495F-4990-9D7C-B7DCDAB7E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321" y="1259800"/>
            <a:ext cx="693514" cy="6935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851326-384B-4D71-8D5A-FE4896A284DC}"/>
              </a:ext>
            </a:extLst>
          </p:cNvPr>
          <p:cNvSpPr/>
          <p:nvPr/>
        </p:nvSpPr>
        <p:spPr>
          <a:xfrm>
            <a:off x="6630290" y="1472679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40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BE63A-0B15-489E-B991-D8B47E23B9AD}"/>
              </a:ext>
            </a:extLst>
          </p:cNvPr>
          <p:cNvSpPr/>
          <p:nvPr/>
        </p:nvSpPr>
        <p:spPr>
          <a:xfrm>
            <a:off x="9038654" y="1226398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kern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01C1C55-B8E0-4AA5-884C-A1963E49C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4429" y="1339910"/>
            <a:ext cx="726703" cy="726703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764FE5A-944B-45DC-BCF7-F6A4F1EA3A93}"/>
              </a:ext>
            </a:extLst>
          </p:cNvPr>
          <p:cNvSpPr/>
          <p:nvPr/>
        </p:nvSpPr>
        <p:spPr>
          <a:xfrm>
            <a:off x="4967075" y="3476032"/>
            <a:ext cx="2237177" cy="2127606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ysClr val="window" lastClr="FFFFFF"/>
          </a:solidFill>
          <a:ln w="317500" cap="flat">
            <a:solidFill>
              <a:srgbClr val="118EBF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2467C1F5-2AC9-458E-A4A4-57C9EDADCD08}"/>
              </a:ext>
            </a:extLst>
          </p:cNvPr>
          <p:cNvSpPr/>
          <p:nvPr/>
        </p:nvSpPr>
        <p:spPr>
          <a:xfrm>
            <a:off x="5749978" y="3138007"/>
            <a:ext cx="671371" cy="671371"/>
          </a:xfrm>
          <a:prstGeom prst="wedgeEllipseCallout">
            <a:avLst>
              <a:gd name="adj1" fmla="val 448"/>
              <a:gd name="adj2" fmla="val -63058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1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9952CEE0-F4DC-47DC-917E-8063D2B037F1}"/>
              </a:ext>
            </a:extLst>
          </p:cNvPr>
          <p:cNvSpPr/>
          <p:nvPr/>
        </p:nvSpPr>
        <p:spPr>
          <a:xfrm>
            <a:off x="6866972" y="3935859"/>
            <a:ext cx="671371" cy="671371"/>
          </a:xfrm>
          <a:prstGeom prst="wedgeEllipseCallout">
            <a:avLst>
              <a:gd name="adj1" fmla="val 47976"/>
              <a:gd name="adj2" fmla="val -46743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2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EDEB8EB5-FFF9-4B91-BE4B-A224A623974C}"/>
              </a:ext>
            </a:extLst>
          </p:cNvPr>
          <p:cNvSpPr/>
          <p:nvPr/>
        </p:nvSpPr>
        <p:spPr>
          <a:xfrm>
            <a:off x="6420174" y="5265613"/>
            <a:ext cx="671371" cy="671371"/>
          </a:xfrm>
          <a:prstGeom prst="wedgeEllipseCallout">
            <a:avLst>
              <a:gd name="adj1" fmla="val 51523"/>
              <a:gd name="adj2" fmla="val 43347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3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F1926D91-3C7E-4871-910E-23C891215875}"/>
              </a:ext>
            </a:extLst>
          </p:cNvPr>
          <p:cNvSpPr/>
          <p:nvPr/>
        </p:nvSpPr>
        <p:spPr>
          <a:xfrm>
            <a:off x="5079783" y="5265613"/>
            <a:ext cx="671371" cy="671371"/>
          </a:xfrm>
          <a:prstGeom prst="wedgeEllipseCallout">
            <a:avLst>
              <a:gd name="adj1" fmla="val -49917"/>
              <a:gd name="adj2" fmla="val 51150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4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BF75548E-F09C-4C00-AE21-B944BE285B81}"/>
              </a:ext>
            </a:extLst>
          </p:cNvPr>
          <p:cNvSpPr/>
          <p:nvPr/>
        </p:nvSpPr>
        <p:spPr>
          <a:xfrm>
            <a:off x="4624154" y="4031601"/>
            <a:ext cx="671371" cy="671371"/>
          </a:xfrm>
          <a:prstGeom prst="wedgeEllipseCallout">
            <a:avLst>
              <a:gd name="adj1" fmla="val -49208"/>
              <a:gd name="adj2" fmla="val -48162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5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609F57-1AD4-4DCC-BFBB-FE00A611D003}"/>
              </a:ext>
            </a:extLst>
          </p:cNvPr>
          <p:cNvSpPr/>
          <p:nvPr/>
        </p:nvSpPr>
        <p:spPr>
          <a:xfrm>
            <a:off x="4825346" y="2655192"/>
            <a:ext cx="2415725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82D5BEE-D770-434F-8350-67B8025AD7E1}"/>
              </a:ext>
            </a:extLst>
          </p:cNvPr>
          <p:cNvSpPr/>
          <p:nvPr/>
        </p:nvSpPr>
        <p:spPr>
          <a:xfrm>
            <a:off x="5352587" y="3918861"/>
            <a:ext cx="1466154" cy="1394348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rgbClr val="F2600C">
              <a:alpha val="10000"/>
            </a:srgbClr>
          </a:solidFill>
          <a:ln w="889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prstClr val="black"/>
              </a:solidFill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A75A6D-F2AB-4B2E-9707-1F52443B9607}"/>
              </a:ext>
            </a:extLst>
          </p:cNvPr>
          <p:cNvSpPr/>
          <p:nvPr/>
        </p:nvSpPr>
        <p:spPr>
          <a:xfrm>
            <a:off x="5572249" y="4549703"/>
            <a:ext cx="1027525" cy="3231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+ ML</a:t>
            </a:r>
            <a:endParaRPr kumimoji="0" lang="ko-KR" altLang="en-US" sz="21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30" name="그래픽 29" descr="과녁">
            <a:extLst>
              <a:ext uri="{FF2B5EF4-FFF2-40B4-BE49-F238E27FC236}">
                <a16:creationId xmlns:a16="http://schemas.microsoft.com/office/drawing/2014/main" id="{296C1044-DBB0-4A22-8735-B46D554A60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2114" y="4162806"/>
            <a:ext cx="387795" cy="38779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386E8F-3DE8-4903-AD07-A4990F06216E}"/>
              </a:ext>
            </a:extLst>
          </p:cNvPr>
          <p:cNvSpPr/>
          <p:nvPr/>
        </p:nvSpPr>
        <p:spPr>
          <a:xfrm>
            <a:off x="7138405" y="3600072"/>
            <a:ext cx="497091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Proliferation of ML: How to Affect RT?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01DCB7-C479-4CC2-9D7C-00835A5A64F0}"/>
              </a:ext>
            </a:extLst>
          </p:cNvPr>
          <p:cNvSpPr/>
          <p:nvPr/>
        </p:nvSpPr>
        <p:spPr>
          <a:xfrm>
            <a:off x="7058766" y="5878799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for ML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323B7A-AD30-44C6-BD1E-09AE3BF89EF0}"/>
              </a:ext>
            </a:extLst>
          </p:cNvPr>
          <p:cNvSpPr/>
          <p:nvPr/>
        </p:nvSpPr>
        <p:spPr>
          <a:xfrm>
            <a:off x="3804232" y="5921104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for RT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17C739-232B-4E91-8A21-36A1E9CBB175}"/>
              </a:ext>
            </a:extLst>
          </p:cNvPr>
          <p:cNvSpPr/>
          <p:nvPr/>
        </p:nvSpPr>
        <p:spPr>
          <a:xfrm>
            <a:off x="2427999" y="3914610"/>
            <a:ext cx="204062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Future Direction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7D5809F2-4303-4DD6-8F40-26FA4504032F}"/>
              </a:ext>
            </a:extLst>
          </p:cNvPr>
          <p:cNvSpPr/>
          <p:nvPr/>
        </p:nvSpPr>
        <p:spPr>
          <a:xfrm>
            <a:off x="5635916" y="1248696"/>
            <a:ext cx="810961" cy="830997"/>
          </a:xfrm>
          <a:prstGeom prst="mathPlus">
            <a:avLst>
              <a:gd name="adj1" fmla="val 10255"/>
            </a:avLst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47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/>
      <p:bldP spid="31" grpId="0"/>
      <p:bldP spid="32" grpId="0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27C64-4840-4582-8A85-6ABAF92B43BD}"/>
              </a:ext>
            </a:extLst>
          </p:cNvPr>
          <p:cNvSpPr/>
          <p:nvPr/>
        </p:nvSpPr>
        <p:spPr>
          <a:xfrm>
            <a:off x="3072995" y="1457231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42E9D-3D1F-4AC2-A10A-1D503C341843}"/>
              </a:ext>
            </a:extLst>
          </p:cNvPr>
          <p:cNvSpPr/>
          <p:nvPr/>
        </p:nvSpPr>
        <p:spPr>
          <a:xfrm>
            <a:off x="2111530" y="1191059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5" name="그래픽 14" descr="알람 시계">
            <a:extLst>
              <a:ext uri="{FF2B5EF4-FFF2-40B4-BE49-F238E27FC236}">
                <a16:creationId xmlns:a16="http://schemas.microsoft.com/office/drawing/2014/main" id="{05B8A26B-495F-4990-9D7C-B7DCDAB7E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321" y="1259800"/>
            <a:ext cx="693514" cy="6935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851326-384B-4D71-8D5A-FE4896A284DC}"/>
              </a:ext>
            </a:extLst>
          </p:cNvPr>
          <p:cNvSpPr/>
          <p:nvPr/>
        </p:nvSpPr>
        <p:spPr>
          <a:xfrm>
            <a:off x="6630290" y="1472679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40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BE63A-0B15-489E-B991-D8B47E23B9AD}"/>
              </a:ext>
            </a:extLst>
          </p:cNvPr>
          <p:cNvSpPr/>
          <p:nvPr/>
        </p:nvSpPr>
        <p:spPr>
          <a:xfrm>
            <a:off x="9038654" y="1226398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kern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01C1C55-B8E0-4AA5-884C-A1963E49C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4429" y="1339910"/>
            <a:ext cx="726703" cy="726703"/>
          </a:xfrm>
          <a:prstGeom prst="rect">
            <a:avLst/>
          </a:prstGeo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764FE5A-944B-45DC-BCF7-F6A4F1EA3A93}"/>
              </a:ext>
            </a:extLst>
          </p:cNvPr>
          <p:cNvSpPr/>
          <p:nvPr/>
        </p:nvSpPr>
        <p:spPr>
          <a:xfrm>
            <a:off x="4967075" y="3476032"/>
            <a:ext cx="2237177" cy="2127606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ysClr val="window" lastClr="FFFFFF"/>
          </a:solidFill>
          <a:ln w="317500" cap="flat">
            <a:solidFill>
              <a:srgbClr val="118EBF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2467C1F5-2AC9-458E-A4A4-57C9EDADCD08}"/>
              </a:ext>
            </a:extLst>
          </p:cNvPr>
          <p:cNvSpPr/>
          <p:nvPr/>
        </p:nvSpPr>
        <p:spPr>
          <a:xfrm>
            <a:off x="5749978" y="3138007"/>
            <a:ext cx="671371" cy="671371"/>
          </a:xfrm>
          <a:prstGeom prst="wedgeEllipseCallout">
            <a:avLst>
              <a:gd name="adj1" fmla="val 448"/>
              <a:gd name="adj2" fmla="val -63058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1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3" name="말풍선: 타원형 22">
            <a:extLst>
              <a:ext uri="{FF2B5EF4-FFF2-40B4-BE49-F238E27FC236}">
                <a16:creationId xmlns:a16="http://schemas.microsoft.com/office/drawing/2014/main" id="{9952CEE0-F4DC-47DC-917E-8063D2B037F1}"/>
              </a:ext>
            </a:extLst>
          </p:cNvPr>
          <p:cNvSpPr/>
          <p:nvPr/>
        </p:nvSpPr>
        <p:spPr>
          <a:xfrm>
            <a:off x="6866972" y="3935859"/>
            <a:ext cx="671371" cy="671371"/>
          </a:xfrm>
          <a:prstGeom prst="wedgeEllipseCallout">
            <a:avLst>
              <a:gd name="adj1" fmla="val 47976"/>
              <a:gd name="adj2" fmla="val -46743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2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4" name="말풍선: 타원형 23">
            <a:extLst>
              <a:ext uri="{FF2B5EF4-FFF2-40B4-BE49-F238E27FC236}">
                <a16:creationId xmlns:a16="http://schemas.microsoft.com/office/drawing/2014/main" id="{EDEB8EB5-FFF9-4B91-BE4B-A224A623974C}"/>
              </a:ext>
            </a:extLst>
          </p:cNvPr>
          <p:cNvSpPr/>
          <p:nvPr/>
        </p:nvSpPr>
        <p:spPr>
          <a:xfrm>
            <a:off x="6420174" y="5265613"/>
            <a:ext cx="671371" cy="671371"/>
          </a:xfrm>
          <a:prstGeom prst="wedgeEllipseCallout">
            <a:avLst>
              <a:gd name="adj1" fmla="val 51523"/>
              <a:gd name="adj2" fmla="val 43347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3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5" name="말풍선: 타원형 24">
            <a:extLst>
              <a:ext uri="{FF2B5EF4-FFF2-40B4-BE49-F238E27FC236}">
                <a16:creationId xmlns:a16="http://schemas.microsoft.com/office/drawing/2014/main" id="{F1926D91-3C7E-4871-910E-23C891215875}"/>
              </a:ext>
            </a:extLst>
          </p:cNvPr>
          <p:cNvSpPr/>
          <p:nvPr/>
        </p:nvSpPr>
        <p:spPr>
          <a:xfrm>
            <a:off x="5079783" y="5265613"/>
            <a:ext cx="671371" cy="671371"/>
          </a:xfrm>
          <a:prstGeom prst="wedgeEllipseCallout">
            <a:avLst>
              <a:gd name="adj1" fmla="val -49917"/>
              <a:gd name="adj2" fmla="val 51150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4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BF75548E-F09C-4C00-AE21-B944BE285B81}"/>
              </a:ext>
            </a:extLst>
          </p:cNvPr>
          <p:cNvSpPr/>
          <p:nvPr/>
        </p:nvSpPr>
        <p:spPr>
          <a:xfrm>
            <a:off x="4624154" y="4031601"/>
            <a:ext cx="671371" cy="671371"/>
          </a:xfrm>
          <a:prstGeom prst="wedgeEllipseCallout">
            <a:avLst>
              <a:gd name="adj1" fmla="val -49208"/>
              <a:gd name="adj2" fmla="val -48162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5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6609F57-1AD4-4DCC-BFBB-FE00A611D003}"/>
              </a:ext>
            </a:extLst>
          </p:cNvPr>
          <p:cNvSpPr/>
          <p:nvPr/>
        </p:nvSpPr>
        <p:spPr>
          <a:xfrm>
            <a:off x="4825346" y="2655192"/>
            <a:ext cx="2415725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E82D5BEE-D770-434F-8350-67B8025AD7E1}"/>
              </a:ext>
            </a:extLst>
          </p:cNvPr>
          <p:cNvSpPr/>
          <p:nvPr/>
        </p:nvSpPr>
        <p:spPr>
          <a:xfrm>
            <a:off x="5352587" y="3918861"/>
            <a:ext cx="1466154" cy="1394348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rgbClr val="F2600C">
              <a:alpha val="10000"/>
            </a:srgbClr>
          </a:solidFill>
          <a:ln w="889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prstClr val="black"/>
              </a:solidFill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A75A6D-F2AB-4B2E-9707-1F52443B9607}"/>
              </a:ext>
            </a:extLst>
          </p:cNvPr>
          <p:cNvSpPr/>
          <p:nvPr/>
        </p:nvSpPr>
        <p:spPr>
          <a:xfrm>
            <a:off x="5572249" y="4499545"/>
            <a:ext cx="1027525" cy="3231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+ ML</a:t>
            </a:r>
            <a:endParaRPr kumimoji="0" lang="ko-KR" altLang="en-US" sz="21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D386E8F-3DE8-4903-AD07-A4990F06216E}"/>
              </a:ext>
            </a:extLst>
          </p:cNvPr>
          <p:cNvSpPr/>
          <p:nvPr/>
        </p:nvSpPr>
        <p:spPr>
          <a:xfrm>
            <a:off x="7138405" y="3600072"/>
            <a:ext cx="497091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Proliferation of ML: How to Affect RT?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01DCB7-C479-4CC2-9D7C-00835A5A64F0}"/>
              </a:ext>
            </a:extLst>
          </p:cNvPr>
          <p:cNvSpPr/>
          <p:nvPr/>
        </p:nvSpPr>
        <p:spPr>
          <a:xfrm>
            <a:off x="7058766" y="5878799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for ML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323B7A-AD30-44C6-BD1E-09AE3BF89EF0}"/>
              </a:ext>
            </a:extLst>
          </p:cNvPr>
          <p:cNvSpPr/>
          <p:nvPr/>
        </p:nvSpPr>
        <p:spPr>
          <a:xfrm>
            <a:off x="3804232" y="5921104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for RT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17C739-232B-4E91-8A21-36A1E9CBB175}"/>
              </a:ext>
            </a:extLst>
          </p:cNvPr>
          <p:cNvSpPr/>
          <p:nvPr/>
        </p:nvSpPr>
        <p:spPr>
          <a:xfrm>
            <a:off x="2427999" y="3914610"/>
            <a:ext cx="204062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Future Direction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7D5809F2-4303-4DD6-8F40-26FA4504032F}"/>
              </a:ext>
            </a:extLst>
          </p:cNvPr>
          <p:cNvSpPr/>
          <p:nvPr/>
        </p:nvSpPr>
        <p:spPr>
          <a:xfrm>
            <a:off x="5635916" y="1248696"/>
            <a:ext cx="810961" cy="830997"/>
          </a:xfrm>
          <a:prstGeom prst="mathPlus">
            <a:avLst>
              <a:gd name="adj1" fmla="val 10255"/>
            </a:avLst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6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/>
      <p:bldP spid="31" grpId="0"/>
      <p:bldP spid="32" grpId="0"/>
      <p:bldP spid="33" grpId="0"/>
      <p:bldP spid="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27C64-4840-4582-8A85-6ABAF92B43BD}"/>
              </a:ext>
            </a:extLst>
          </p:cNvPr>
          <p:cNvSpPr/>
          <p:nvPr/>
        </p:nvSpPr>
        <p:spPr>
          <a:xfrm>
            <a:off x="3072995" y="3178700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42E9D-3D1F-4AC2-A10A-1D503C341843}"/>
              </a:ext>
            </a:extLst>
          </p:cNvPr>
          <p:cNvSpPr/>
          <p:nvPr/>
        </p:nvSpPr>
        <p:spPr>
          <a:xfrm>
            <a:off x="2111530" y="2912528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5" name="그래픽 14" descr="알람 시계">
            <a:extLst>
              <a:ext uri="{FF2B5EF4-FFF2-40B4-BE49-F238E27FC236}">
                <a16:creationId xmlns:a16="http://schemas.microsoft.com/office/drawing/2014/main" id="{05B8A26B-495F-4990-9D7C-B7DCDAB7E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321" y="2981269"/>
            <a:ext cx="693514" cy="6935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851326-384B-4D71-8D5A-FE4896A284DC}"/>
              </a:ext>
            </a:extLst>
          </p:cNvPr>
          <p:cNvSpPr/>
          <p:nvPr/>
        </p:nvSpPr>
        <p:spPr>
          <a:xfrm>
            <a:off x="6630290" y="3194148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40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BE63A-0B15-489E-B991-D8B47E23B9AD}"/>
              </a:ext>
            </a:extLst>
          </p:cNvPr>
          <p:cNvSpPr/>
          <p:nvPr/>
        </p:nvSpPr>
        <p:spPr>
          <a:xfrm>
            <a:off x="9038654" y="2947867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kern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01C1C55-B8E0-4AA5-884C-A1963E49C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4429" y="3061379"/>
            <a:ext cx="726703" cy="726703"/>
          </a:xfrm>
          <a:prstGeom prst="rect">
            <a:avLst/>
          </a:prstGeom>
        </p:spPr>
      </p:pic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7D5809F2-4303-4DD6-8F40-26FA4504032F}"/>
              </a:ext>
            </a:extLst>
          </p:cNvPr>
          <p:cNvSpPr/>
          <p:nvPr/>
        </p:nvSpPr>
        <p:spPr>
          <a:xfrm>
            <a:off x="5647122" y="2970165"/>
            <a:ext cx="810961" cy="830997"/>
          </a:xfrm>
          <a:prstGeom prst="mathPlus">
            <a:avLst>
              <a:gd name="adj1" fmla="val 10255"/>
            </a:avLst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21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B27C64-4840-4582-8A85-6ABAF92B43BD}"/>
              </a:ext>
            </a:extLst>
          </p:cNvPr>
          <p:cNvSpPr/>
          <p:nvPr/>
        </p:nvSpPr>
        <p:spPr>
          <a:xfrm>
            <a:off x="3072995" y="3178700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242E9D-3D1F-4AC2-A10A-1D503C341843}"/>
              </a:ext>
            </a:extLst>
          </p:cNvPr>
          <p:cNvSpPr/>
          <p:nvPr/>
        </p:nvSpPr>
        <p:spPr>
          <a:xfrm>
            <a:off x="2111530" y="2912528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5" name="그래픽 14" descr="알람 시계">
            <a:extLst>
              <a:ext uri="{FF2B5EF4-FFF2-40B4-BE49-F238E27FC236}">
                <a16:creationId xmlns:a16="http://schemas.microsoft.com/office/drawing/2014/main" id="{05B8A26B-495F-4990-9D7C-B7DCDAB7E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321" y="2981269"/>
            <a:ext cx="693514" cy="6935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851326-384B-4D71-8D5A-FE4896A284DC}"/>
              </a:ext>
            </a:extLst>
          </p:cNvPr>
          <p:cNvSpPr/>
          <p:nvPr/>
        </p:nvSpPr>
        <p:spPr>
          <a:xfrm>
            <a:off x="6630290" y="3194148"/>
            <a:ext cx="245580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40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Machine Learning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BE63A-0B15-489E-B991-D8B47E23B9AD}"/>
              </a:ext>
            </a:extLst>
          </p:cNvPr>
          <p:cNvSpPr/>
          <p:nvPr/>
        </p:nvSpPr>
        <p:spPr>
          <a:xfrm>
            <a:off x="9038654" y="2947867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kern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01C1C55-B8E0-4AA5-884C-A1963E49C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4429" y="3061379"/>
            <a:ext cx="726703" cy="726703"/>
          </a:xfrm>
          <a:prstGeom prst="rect">
            <a:avLst/>
          </a:prstGeom>
        </p:spPr>
      </p:pic>
      <p:sp>
        <p:nvSpPr>
          <p:cNvPr id="4" name="더하기 기호 3">
            <a:extLst>
              <a:ext uri="{FF2B5EF4-FFF2-40B4-BE49-F238E27FC236}">
                <a16:creationId xmlns:a16="http://schemas.microsoft.com/office/drawing/2014/main" id="{7D5809F2-4303-4DD6-8F40-26FA4504032F}"/>
              </a:ext>
            </a:extLst>
          </p:cNvPr>
          <p:cNvSpPr/>
          <p:nvPr/>
        </p:nvSpPr>
        <p:spPr>
          <a:xfrm>
            <a:off x="5647122" y="2970165"/>
            <a:ext cx="810961" cy="830997"/>
          </a:xfrm>
          <a:prstGeom prst="mathPlus">
            <a:avLst>
              <a:gd name="adj1" fmla="val 10255"/>
            </a:avLst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0FF4F7-A2BA-48D7-9BB5-A733EB6589CE}"/>
              </a:ext>
            </a:extLst>
          </p:cNvPr>
          <p:cNvSpPr/>
          <p:nvPr/>
        </p:nvSpPr>
        <p:spPr>
          <a:xfrm>
            <a:off x="3113076" y="1681502"/>
            <a:ext cx="2415725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14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175B7-0C72-4707-89CB-D5BF13690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0BA076-9EBD-4C5D-A79E-E547532EB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70887E28-C168-4E63-A1AE-6D0378676BD2}"/>
              </a:ext>
            </a:extLst>
          </p:cNvPr>
          <p:cNvSpPr/>
          <p:nvPr/>
        </p:nvSpPr>
        <p:spPr>
          <a:xfrm>
            <a:off x="4918624" y="2219771"/>
            <a:ext cx="2237177" cy="2127606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ysClr val="window" lastClr="FFFFFF"/>
          </a:solidFill>
          <a:ln w="317500" cap="flat">
            <a:solidFill>
              <a:srgbClr val="118EBF">
                <a:alpha val="20000"/>
              </a:srgbClr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31" name="말풍선: 타원형 30">
            <a:extLst>
              <a:ext uri="{FF2B5EF4-FFF2-40B4-BE49-F238E27FC236}">
                <a16:creationId xmlns:a16="http://schemas.microsoft.com/office/drawing/2014/main" id="{8359D4AA-56E0-4131-9F98-43B5640FAB2C}"/>
              </a:ext>
            </a:extLst>
          </p:cNvPr>
          <p:cNvSpPr/>
          <p:nvPr/>
        </p:nvSpPr>
        <p:spPr>
          <a:xfrm>
            <a:off x="5701527" y="1881746"/>
            <a:ext cx="671371" cy="671371"/>
          </a:xfrm>
          <a:prstGeom prst="wedgeEllipseCallout">
            <a:avLst>
              <a:gd name="adj1" fmla="val 448"/>
              <a:gd name="adj2" fmla="val -63058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1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44C2EF2C-BF6D-45D2-B6C5-BA1C4E106152}"/>
              </a:ext>
            </a:extLst>
          </p:cNvPr>
          <p:cNvSpPr/>
          <p:nvPr/>
        </p:nvSpPr>
        <p:spPr>
          <a:xfrm>
            <a:off x="6818521" y="2679598"/>
            <a:ext cx="671371" cy="671371"/>
          </a:xfrm>
          <a:prstGeom prst="wedgeEllipseCallout">
            <a:avLst>
              <a:gd name="adj1" fmla="val 47976"/>
              <a:gd name="adj2" fmla="val -46743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2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3" name="말풍선: 타원형 32">
            <a:extLst>
              <a:ext uri="{FF2B5EF4-FFF2-40B4-BE49-F238E27FC236}">
                <a16:creationId xmlns:a16="http://schemas.microsoft.com/office/drawing/2014/main" id="{AD01D6BF-8F51-48D1-B113-A433A9ADD836}"/>
              </a:ext>
            </a:extLst>
          </p:cNvPr>
          <p:cNvSpPr/>
          <p:nvPr/>
        </p:nvSpPr>
        <p:spPr>
          <a:xfrm>
            <a:off x="6371723" y="4009352"/>
            <a:ext cx="671371" cy="671371"/>
          </a:xfrm>
          <a:prstGeom prst="wedgeEllipseCallout">
            <a:avLst>
              <a:gd name="adj1" fmla="val 51523"/>
              <a:gd name="adj2" fmla="val 43347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3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A7689A63-0E9E-4323-9051-4871A777AB99}"/>
              </a:ext>
            </a:extLst>
          </p:cNvPr>
          <p:cNvSpPr/>
          <p:nvPr/>
        </p:nvSpPr>
        <p:spPr>
          <a:xfrm>
            <a:off x="5031332" y="4009352"/>
            <a:ext cx="671371" cy="671371"/>
          </a:xfrm>
          <a:prstGeom prst="wedgeEllipseCallout">
            <a:avLst>
              <a:gd name="adj1" fmla="val -49917"/>
              <a:gd name="adj2" fmla="val 51150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4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D99C5118-7C40-4112-98BE-AEBD7BB191E0}"/>
              </a:ext>
            </a:extLst>
          </p:cNvPr>
          <p:cNvSpPr/>
          <p:nvPr/>
        </p:nvSpPr>
        <p:spPr>
          <a:xfrm>
            <a:off x="4575703" y="2775340"/>
            <a:ext cx="671371" cy="671371"/>
          </a:xfrm>
          <a:prstGeom prst="wedgeEllipseCallout">
            <a:avLst>
              <a:gd name="adj1" fmla="val -49208"/>
              <a:gd name="adj2" fmla="val -48162"/>
            </a:avLst>
          </a:prstGeom>
          <a:solidFill>
            <a:srgbClr val="115DBF"/>
          </a:solidFill>
          <a:ln w="635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5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4D0412-0F85-451C-AE5F-CF7026D6D7E1}"/>
              </a:ext>
            </a:extLst>
          </p:cNvPr>
          <p:cNvSpPr/>
          <p:nvPr/>
        </p:nvSpPr>
        <p:spPr>
          <a:xfrm>
            <a:off x="4776895" y="1398931"/>
            <a:ext cx="2415725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Real-Time Systems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E42CE34C-329A-43AF-B377-FA4C208D527D}"/>
              </a:ext>
            </a:extLst>
          </p:cNvPr>
          <p:cNvSpPr/>
          <p:nvPr/>
        </p:nvSpPr>
        <p:spPr>
          <a:xfrm>
            <a:off x="5304136" y="2662600"/>
            <a:ext cx="1466154" cy="1394348"/>
          </a:xfrm>
          <a:custGeom>
            <a:avLst/>
            <a:gdLst>
              <a:gd name="connsiteX0" fmla="*/ 1001554 w 2003107"/>
              <a:gd name="connsiteY0" fmla="*/ 0 h 1905000"/>
              <a:gd name="connsiteX1" fmla="*/ 0 w 2003107"/>
              <a:gd name="connsiteY1" fmla="*/ 727615 h 1905000"/>
              <a:gd name="connsiteX2" fmla="*/ 382619 w 2003107"/>
              <a:gd name="connsiteY2" fmla="*/ 1905000 h 1905000"/>
              <a:gd name="connsiteX3" fmla="*/ 1620488 w 2003107"/>
              <a:gd name="connsiteY3" fmla="*/ 1905000 h 1905000"/>
              <a:gd name="connsiteX4" fmla="*/ 2003108 w 2003107"/>
              <a:gd name="connsiteY4" fmla="*/ 727615 h 1905000"/>
              <a:gd name="connsiteX5" fmla="*/ 1001554 w 2003107"/>
              <a:gd name="connsiteY5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3107" h="1905000">
                <a:moveTo>
                  <a:pt x="1001554" y="0"/>
                </a:moveTo>
                <a:lnTo>
                  <a:pt x="0" y="727615"/>
                </a:lnTo>
                <a:lnTo>
                  <a:pt x="382619" y="1905000"/>
                </a:lnTo>
                <a:lnTo>
                  <a:pt x="1620488" y="1905000"/>
                </a:lnTo>
                <a:lnTo>
                  <a:pt x="2003108" y="727615"/>
                </a:lnTo>
                <a:lnTo>
                  <a:pt x="1001554" y="0"/>
                </a:lnTo>
                <a:close/>
              </a:path>
            </a:pathLst>
          </a:custGeom>
          <a:solidFill>
            <a:srgbClr val="F2600C">
              <a:alpha val="10000"/>
            </a:srgbClr>
          </a:solidFill>
          <a:ln w="88900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solidFill>
                <a:prstClr val="black"/>
              </a:solidFill>
              <a:latin typeface="Times New Roman" panose="02020603050405020304" pitchFamily="18" charset="0"/>
              <a:ea typeface="KoPub돋움체 Medium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DA04E48-D5BE-4B1D-BDC3-6AB41A4A0DCE}"/>
              </a:ext>
            </a:extLst>
          </p:cNvPr>
          <p:cNvSpPr/>
          <p:nvPr/>
        </p:nvSpPr>
        <p:spPr>
          <a:xfrm>
            <a:off x="7089954" y="2343811"/>
            <a:ext cx="497091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Proliferation of ML: How to Affect RT?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47EF6F-1511-4B88-BEBE-5F7BA4461102}"/>
              </a:ext>
            </a:extLst>
          </p:cNvPr>
          <p:cNvSpPr/>
          <p:nvPr/>
        </p:nvSpPr>
        <p:spPr>
          <a:xfrm>
            <a:off x="7010315" y="4622538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for ML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16A597-DE93-489B-AE2E-0F5B9430CEB8}"/>
              </a:ext>
            </a:extLst>
          </p:cNvPr>
          <p:cNvSpPr/>
          <p:nvPr/>
        </p:nvSpPr>
        <p:spPr>
          <a:xfrm>
            <a:off x="3755781" y="4664843"/>
            <a:ext cx="1367362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for RT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64EABF-6558-4EFB-9763-69DD94DF3F15}"/>
              </a:ext>
            </a:extLst>
          </p:cNvPr>
          <p:cNvSpPr/>
          <p:nvPr/>
        </p:nvSpPr>
        <p:spPr>
          <a:xfrm>
            <a:off x="2379548" y="2658349"/>
            <a:ext cx="2040623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Future Direction</a:t>
            </a:r>
            <a:endParaRPr kumimoji="0" lang="ko-KR" altLang="en-US" sz="24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40AC646-EFEE-44AB-AEB1-543498F4E5F0}"/>
              </a:ext>
            </a:extLst>
          </p:cNvPr>
          <p:cNvSpPr/>
          <p:nvPr/>
        </p:nvSpPr>
        <p:spPr>
          <a:xfrm>
            <a:off x="5407669" y="3151311"/>
            <a:ext cx="1251945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+ ML</a:t>
            </a:r>
            <a:endParaRPr kumimoji="0" lang="ko-KR" altLang="en-US" sz="2400" b="1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502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Proliferation of ML: How to Affect RT?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r>
              <a:rPr lang="ko-KR" altLang="en-US" dirty="0"/>
              <a:t>자율주행 자동차</a:t>
            </a:r>
            <a:r>
              <a:rPr lang="en-US" altLang="ko-KR" dirty="0"/>
              <a:t>, UAV</a:t>
            </a:r>
            <a:r>
              <a:rPr lang="ko-KR" altLang="en-US" dirty="0"/>
              <a:t> 등의 </a:t>
            </a:r>
            <a:r>
              <a:rPr lang="en-US" altLang="ko-KR" dirty="0"/>
              <a:t>object detection </a:t>
            </a:r>
            <a:r>
              <a:rPr lang="ko-KR" altLang="en-US" dirty="0"/>
              <a:t>등 </a:t>
            </a:r>
            <a:r>
              <a:rPr lang="en-US" altLang="ko-KR" dirty="0"/>
              <a:t>safety-critical</a:t>
            </a:r>
            <a:r>
              <a:rPr lang="ko-KR" altLang="en-US" dirty="0"/>
              <a:t>한 </a:t>
            </a:r>
            <a:r>
              <a:rPr lang="en-US" altLang="ko-KR" dirty="0"/>
              <a:t>system</a:t>
            </a:r>
            <a:r>
              <a:rPr lang="ko-KR" altLang="en-US" dirty="0"/>
              <a:t>에서의 </a:t>
            </a:r>
            <a:r>
              <a:rPr lang="en-US" altLang="ko-KR" dirty="0"/>
              <a:t>RT guarantee </a:t>
            </a:r>
            <a:r>
              <a:rPr lang="ko-KR" altLang="en-US" dirty="0"/>
              <a:t>필요 </a:t>
            </a:r>
            <a:r>
              <a:rPr lang="en-US" altLang="ko-KR" dirty="0"/>
              <a:t>-&gt; </a:t>
            </a:r>
            <a:r>
              <a:rPr lang="ko-KR" altLang="en-US" dirty="0"/>
              <a:t>굉장히 복잡하고 </a:t>
            </a:r>
            <a:r>
              <a:rPr lang="en-US" altLang="ko-KR" dirty="0"/>
              <a:t>heavy</a:t>
            </a:r>
            <a:r>
              <a:rPr lang="ko-KR" altLang="en-US" dirty="0"/>
              <a:t>한 </a:t>
            </a:r>
            <a:r>
              <a:rPr lang="en-US" altLang="ko-KR" dirty="0"/>
              <a:t>ML computation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RT for ML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ML</a:t>
            </a:r>
            <a:r>
              <a:rPr lang="ko-KR" altLang="en-US" dirty="0"/>
              <a:t> </a:t>
            </a:r>
            <a:r>
              <a:rPr lang="en-US" altLang="ko-KR" dirty="0"/>
              <a:t>technique</a:t>
            </a:r>
            <a:r>
              <a:rPr lang="ko-KR" altLang="en-US" dirty="0"/>
              <a:t>이 발달함에 따라 기존에 </a:t>
            </a:r>
            <a:r>
              <a:rPr lang="en-US" altLang="ko-KR" dirty="0"/>
              <a:t>RT</a:t>
            </a:r>
            <a:r>
              <a:rPr lang="ko-KR" altLang="en-US" dirty="0"/>
              <a:t>의 </a:t>
            </a:r>
            <a:r>
              <a:rPr lang="en-US" altLang="ko-KR" dirty="0"/>
              <a:t>challenges </a:t>
            </a:r>
            <a:r>
              <a:rPr lang="ko-KR" altLang="en-US" dirty="0"/>
              <a:t>들을 </a:t>
            </a:r>
            <a:r>
              <a:rPr lang="en-US" altLang="ko-KR" dirty="0"/>
              <a:t>ML</a:t>
            </a:r>
            <a:r>
              <a:rPr lang="ko-KR" altLang="en-US" dirty="0"/>
              <a:t>을 활용하여 해결해볼만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ML for RT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FB4868-585F-4B5A-B172-A2AA787DC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178" y="1624191"/>
            <a:ext cx="7440686" cy="180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73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Proliferation of ML: How to Affect RT?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D427A-D6B3-4B1F-B75F-79070C78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32255" b="19020"/>
          <a:stretch/>
        </p:blipFill>
        <p:spPr>
          <a:xfrm>
            <a:off x="796758" y="2655793"/>
            <a:ext cx="4432013" cy="16844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D0011F-75BC-4AAF-9CCD-7A96BD398994}"/>
              </a:ext>
            </a:extLst>
          </p:cNvPr>
          <p:cNvSpPr/>
          <p:nvPr/>
        </p:nvSpPr>
        <p:spPr>
          <a:xfrm>
            <a:off x="5330552" y="3082507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400">
              <a:defRPr/>
            </a:pPr>
            <a:r>
              <a:rPr lang="en-US" altLang="ko-KR" sz="5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8" name="Picture 2" descr="Computer Vision">
            <a:extLst>
              <a:ext uri="{FF2B5EF4-FFF2-40B4-BE49-F238E27FC236}">
                <a16:creationId xmlns:a16="http://schemas.microsoft.com/office/drawing/2014/main" id="{7B6981BC-1900-44A6-A1DD-4CF15475F905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3"/>
          <a:stretch/>
        </p:blipFill>
        <p:spPr bwMode="auto">
          <a:xfrm>
            <a:off x="8663263" y="1048378"/>
            <a:ext cx="2689200" cy="14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937587-DBAF-4816-BC38-D4B87373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82" y="4249272"/>
            <a:ext cx="2770585" cy="1882588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8FD53B86-337F-4E5E-9706-C63E68ADC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16" y="4337647"/>
            <a:ext cx="1167358" cy="91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BC07AF-9424-4818-90E6-52B710D15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32255" b="19020"/>
          <a:stretch/>
        </p:blipFill>
        <p:spPr>
          <a:xfrm>
            <a:off x="6734842" y="4424972"/>
            <a:ext cx="2186495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93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Proliferation of ML and Its Impact on 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D427A-D6B3-4B1F-B75F-79070C78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" t="32255" r="26306" b="19020"/>
          <a:stretch/>
        </p:blipFill>
        <p:spPr>
          <a:xfrm>
            <a:off x="1918695" y="1636955"/>
            <a:ext cx="2505596" cy="12922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D0011F-75BC-4AAF-9CCD-7A96BD398994}"/>
              </a:ext>
            </a:extLst>
          </p:cNvPr>
          <p:cNvSpPr/>
          <p:nvPr/>
        </p:nvSpPr>
        <p:spPr>
          <a:xfrm>
            <a:off x="638263" y="1913845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400">
              <a:defRPr/>
            </a:pPr>
            <a:r>
              <a:rPr lang="en-US" altLang="ko-KR" sz="5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8" name="Picture 2" descr="Computer Vision">
            <a:extLst>
              <a:ext uri="{FF2B5EF4-FFF2-40B4-BE49-F238E27FC236}">
                <a16:creationId xmlns:a16="http://schemas.microsoft.com/office/drawing/2014/main" id="{7B6981BC-1900-44A6-A1DD-4CF15475F905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3"/>
          <a:stretch/>
        </p:blipFill>
        <p:spPr bwMode="auto">
          <a:xfrm>
            <a:off x="1918695" y="4655891"/>
            <a:ext cx="2505596" cy="12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937587-DBAF-4816-BC38-D4B873732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833" y="1663633"/>
            <a:ext cx="2505597" cy="1259426"/>
          </a:xfrm>
          <a:prstGeom prst="rect">
            <a:avLst/>
          </a:prstGeom>
          <a:ln w="25400"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98D307-2568-4AA5-8F97-7EE2D8043757}"/>
              </a:ext>
            </a:extLst>
          </p:cNvPr>
          <p:cNvSpPr/>
          <p:nvPr/>
        </p:nvSpPr>
        <p:spPr>
          <a:xfrm>
            <a:off x="10036465" y="4750697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93BE63-FAEE-43D9-AA14-A35BFA3BD7A6}"/>
              </a:ext>
            </a:extLst>
          </p:cNvPr>
          <p:cNvSpPr/>
          <p:nvPr/>
        </p:nvSpPr>
        <p:spPr>
          <a:xfrm>
            <a:off x="7207634" y="1038349"/>
            <a:ext cx="2768325" cy="4924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Challenges</a:t>
            </a:r>
            <a:endParaRPr kumimoji="0" lang="ko-KR" altLang="en-US" sz="32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58EB89-7E55-4804-86CB-EF8EB095EB2C}"/>
              </a:ext>
            </a:extLst>
          </p:cNvPr>
          <p:cNvSpPr/>
          <p:nvPr/>
        </p:nvSpPr>
        <p:spPr>
          <a:xfrm>
            <a:off x="1840456" y="6010322"/>
            <a:ext cx="29680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Applications</a:t>
            </a:r>
            <a:endParaRPr kumimoji="0" lang="ko-KR" altLang="en-US" sz="32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68E49EF-2700-40B9-B5B1-90D027470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102" y="4655891"/>
            <a:ext cx="1250154" cy="1250154"/>
          </a:xfrm>
          <a:prstGeom prst="rect">
            <a:avLst/>
          </a:prstGeom>
        </p:spPr>
      </p:pic>
      <p:pic>
        <p:nvPicPr>
          <p:cNvPr id="31" name="그래픽 30" descr="알람 시계">
            <a:extLst>
              <a:ext uri="{FF2B5EF4-FFF2-40B4-BE49-F238E27FC236}">
                <a16:creationId xmlns:a16="http://schemas.microsoft.com/office/drawing/2014/main" id="{DF8518F7-F617-4F05-9FE9-B7E94B3127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0254" y="4655891"/>
            <a:ext cx="1189078" cy="1189078"/>
          </a:xfrm>
          <a:prstGeom prst="rect">
            <a:avLst/>
          </a:prstGeom>
        </p:spPr>
      </p:pic>
      <p:sp>
        <p:nvSpPr>
          <p:cNvPr id="32" name="오른쪽 화살표 24">
            <a:extLst>
              <a:ext uri="{FF2B5EF4-FFF2-40B4-BE49-F238E27FC236}">
                <a16:creationId xmlns:a16="http://schemas.microsoft.com/office/drawing/2014/main" id="{05DE24C6-F713-46E1-9ED9-9CA27DD577C2}"/>
              </a:ext>
            </a:extLst>
          </p:cNvPr>
          <p:cNvSpPr/>
          <p:nvPr/>
        </p:nvSpPr>
        <p:spPr>
          <a:xfrm>
            <a:off x="4656805" y="1661599"/>
            <a:ext cx="2719895" cy="451530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F2600C">
              <a:alpha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82716C-9662-40D5-ACAD-47F475557439}"/>
              </a:ext>
            </a:extLst>
          </p:cNvPr>
          <p:cNvSpPr/>
          <p:nvPr/>
        </p:nvSpPr>
        <p:spPr>
          <a:xfrm>
            <a:off x="4889159" y="1394060"/>
            <a:ext cx="2056323" cy="3077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Novel Approach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4" name="오른쪽 화살표 24">
            <a:extLst>
              <a:ext uri="{FF2B5EF4-FFF2-40B4-BE49-F238E27FC236}">
                <a16:creationId xmlns:a16="http://schemas.microsoft.com/office/drawing/2014/main" id="{E43C65F8-BB30-4FB1-9536-003592AD0635}"/>
              </a:ext>
            </a:extLst>
          </p:cNvPr>
          <p:cNvSpPr/>
          <p:nvPr/>
        </p:nvSpPr>
        <p:spPr>
          <a:xfrm rot="10800000">
            <a:off x="4564213" y="5450146"/>
            <a:ext cx="2814759" cy="451530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0070C0">
              <a:alpha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1787BE-B87B-4B2D-9884-86EF5889B096}"/>
              </a:ext>
            </a:extLst>
          </p:cNvPr>
          <p:cNvSpPr/>
          <p:nvPr/>
        </p:nvSpPr>
        <p:spPr>
          <a:xfrm>
            <a:off x="4532219" y="5858217"/>
            <a:ext cx="3035843" cy="3077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Timing Guarantee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20BF885-C2FA-43A5-99ED-32436A2F2E03}"/>
              </a:ext>
            </a:extLst>
          </p:cNvPr>
          <p:cNvSpPr/>
          <p:nvPr/>
        </p:nvSpPr>
        <p:spPr>
          <a:xfrm>
            <a:off x="6830421" y="3466891"/>
            <a:ext cx="1315361" cy="6155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Domain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Knowledge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5" name="오른쪽 화살표 24">
            <a:extLst>
              <a:ext uri="{FF2B5EF4-FFF2-40B4-BE49-F238E27FC236}">
                <a16:creationId xmlns:a16="http://schemas.microsoft.com/office/drawing/2014/main" id="{90767C78-56B4-44CB-AB8B-7C3068D4C925}"/>
              </a:ext>
            </a:extLst>
          </p:cNvPr>
          <p:cNvSpPr/>
          <p:nvPr/>
        </p:nvSpPr>
        <p:spPr>
          <a:xfrm rot="10800000">
            <a:off x="6763673" y="4983657"/>
            <a:ext cx="615299" cy="182538"/>
          </a:xfrm>
          <a:prstGeom prst="rightArrow">
            <a:avLst>
              <a:gd name="adj1" fmla="val 77423"/>
              <a:gd name="adj2" fmla="val 0"/>
            </a:avLst>
          </a:prstGeom>
          <a:solidFill>
            <a:srgbClr val="0070C0">
              <a:alpha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46" name="오른쪽 화살표 24">
            <a:extLst>
              <a:ext uri="{FF2B5EF4-FFF2-40B4-BE49-F238E27FC236}">
                <a16:creationId xmlns:a16="http://schemas.microsoft.com/office/drawing/2014/main" id="{5F054798-883C-4FF7-9070-309F313454D7}"/>
              </a:ext>
            </a:extLst>
          </p:cNvPr>
          <p:cNvSpPr/>
          <p:nvPr/>
        </p:nvSpPr>
        <p:spPr>
          <a:xfrm rot="16200000">
            <a:off x="5326954" y="3691290"/>
            <a:ext cx="2720726" cy="187150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0070C0">
              <a:alpha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46133F0-BB37-4BF1-BC83-032A9ACBB6A1}"/>
              </a:ext>
            </a:extLst>
          </p:cNvPr>
          <p:cNvGrpSpPr/>
          <p:nvPr/>
        </p:nvGrpSpPr>
        <p:grpSpPr>
          <a:xfrm>
            <a:off x="6442134" y="1887024"/>
            <a:ext cx="505531" cy="510955"/>
            <a:chOff x="5672567" y="2667587"/>
            <a:chExt cx="505531" cy="51095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9267061-E4AB-4DBE-9B56-B2A2C1FC3957}"/>
                </a:ext>
              </a:extLst>
            </p:cNvPr>
            <p:cNvSpPr/>
            <p:nvPr/>
          </p:nvSpPr>
          <p:spPr>
            <a:xfrm>
              <a:off x="5672567" y="2667587"/>
              <a:ext cx="505531" cy="510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더하기 기호 43">
              <a:extLst>
                <a:ext uri="{FF2B5EF4-FFF2-40B4-BE49-F238E27FC236}">
                  <a16:creationId xmlns:a16="http://schemas.microsoft.com/office/drawing/2014/main" id="{CFD6DC64-051D-472B-AB5C-736C8038080B}"/>
                </a:ext>
              </a:extLst>
            </p:cNvPr>
            <p:cNvSpPr/>
            <p:nvPr/>
          </p:nvSpPr>
          <p:spPr>
            <a:xfrm>
              <a:off x="5686015" y="2697744"/>
              <a:ext cx="465659" cy="477164"/>
            </a:xfrm>
            <a:prstGeom prst="mathPlus">
              <a:avLst>
                <a:gd name="adj1" fmla="val 10255"/>
              </a:avLst>
            </a:prstGeom>
            <a:solidFill>
              <a:schemeClr val="tx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오른쪽 화살표 24">
            <a:extLst>
              <a:ext uri="{FF2B5EF4-FFF2-40B4-BE49-F238E27FC236}">
                <a16:creationId xmlns:a16="http://schemas.microsoft.com/office/drawing/2014/main" id="{F7FDBB2E-F396-4FCB-ABC5-8DAEA351E7EE}"/>
              </a:ext>
            </a:extLst>
          </p:cNvPr>
          <p:cNvSpPr/>
          <p:nvPr/>
        </p:nvSpPr>
        <p:spPr>
          <a:xfrm rot="5400000">
            <a:off x="3851346" y="3832276"/>
            <a:ext cx="2720726" cy="187150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F8AF8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50" name="오른쪽 화살표 24">
            <a:extLst>
              <a:ext uri="{FF2B5EF4-FFF2-40B4-BE49-F238E27FC236}">
                <a16:creationId xmlns:a16="http://schemas.microsoft.com/office/drawing/2014/main" id="{328DF808-7BA3-4B25-BFE2-04DE1D57A3C7}"/>
              </a:ext>
            </a:extLst>
          </p:cNvPr>
          <p:cNvSpPr/>
          <p:nvPr/>
        </p:nvSpPr>
        <p:spPr>
          <a:xfrm rot="10800000">
            <a:off x="4668659" y="2405831"/>
            <a:ext cx="615299" cy="182538"/>
          </a:xfrm>
          <a:prstGeom prst="rightArrow">
            <a:avLst>
              <a:gd name="adj1" fmla="val 77423"/>
              <a:gd name="adj2" fmla="val 0"/>
            </a:avLst>
          </a:prstGeom>
          <a:solidFill>
            <a:srgbClr val="F8AF8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0521CCD-7B91-4305-A692-0DDC65CAE677}"/>
              </a:ext>
            </a:extLst>
          </p:cNvPr>
          <p:cNvGrpSpPr/>
          <p:nvPr/>
        </p:nvGrpSpPr>
        <p:grpSpPr>
          <a:xfrm>
            <a:off x="4958943" y="5299942"/>
            <a:ext cx="505531" cy="510955"/>
            <a:chOff x="5672567" y="2667587"/>
            <a:chExt cx="505531" cy="510955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4A47AF7-891D-4D1A-BE50-4C7885F344A8}"/>
                </a:ext>
              </a:extLst>
            </p:cNvPr>
            <p:cNvSpPr/>
            <p:nvPr/>
          </p:nvSpPr>
          <p:spPr>
            <a:xfrm>
              <a:off x="5672567" y="2667587"/>
              <a:ext cx="505531" cy="510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더하기 기호 52">
              <a:extLst>
                <a:ext uri="{FF2B5EF4-FFF2-40B4-BE49-F238E27FC236}">
                  <a16:creationId xmlns:a16="http://schemas.microsoft.com/office/drawing/2014/main" id="{151256E1-3CE6-43D6-931C-EE3B0311F6EB}"/>
                </a:ext>
              </a:extLst>
            </p:cNvPr>
            <p:cNvSpPr/>
            <p:nvPr/>
          </p:nvSpPr>
          <p:spPr>
            <a:xfrm>
              <a:off x="5686015" y="2697744"/>
              <a:ext cx="465659" cy="477164"/>
            </a:xfrm>
            <a:prstGeom prst="mathPlus">
              <a:avLst>
                <a:gd name="adj1" fmla="val 10255"/>
              </a:avLst>
            </a:prstGeom>
            <a:solidFill>
              <a:schemeClr val="tx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263C36-5171-4585-968D-AFFCA0811A9C}"/>
              </a:ext>
            </a:extLst>
          </p:cNvPr>
          <p:cNvSpPr/>
          <p:nvPr/>
        </p:nvSpPr>
        <p:spPr>
          <a:xfrm>
            <a:off x="3580961" y="3423030"/>
            <a:ext cx="1530153" cy="61555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Processing Characteristics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88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marL="609600" lvl="1" indent="-381000"/>
            <a:r>
              <a:rPr lang="en-US" altLang="ko-KR" dirty="0"/>
              <a:t>Important to produce accurate results </a:t>
            </a:r>
            <a:r>
              <a:rPr lang="en-US" altLang="ko-KR" u="sng" dirty="0"/>
              <a:t>before deadlines</a:t>
            </a:r>
          </a:p>
          <a:p>
            <a:pPr marL="609600" lvl="1" indent="-38100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pic>
        <p:nvPicPr>
          <p:cNvPr id="20" name="내 동영상.wmv">
            <a:hlinkClick r:id="" action="ppaction://media"/>
            <a:extLst>
              <a:ext uri="{FF2B5EF4-FFF2-40B4-BE49-F238E27FC236}">
                <a16:creationId xmlns:a16="http://schemas.microsoft.com/office/drawing/2014/main" id="{286202DE-A1F4-41B7-924A-33969F6DE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3911" y="2132674"/>
            <a:ext cx="7290283" cy="4101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1EAF41-01EA-41DB-827C-C0453928E502}"/>
              </a:ext>
            </a:extLst>
          </p:cNvPr>
          <p:cNvSpPr txBox="1"/>
          <p:nvPr/>
        </p:nvSpPr>
        <p:spPr>
          <a:xfrm>
            <a:off x="8237930" y="5867444"/>
            <a:ext cx="167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Honda</a:t>
            </a:r>
            <a:endParaRPr lang="ko-KR" altLang="en-US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05157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r>
              <a:rPr lang="en-US" altLang="ko-KR" dirty="0"/>
              <a:t>Active research for ML+RT in the real-time systems community</a:t>
            </a:r>
          </a:p>
          <a:p>
            <a:pPr lvl="1"/>
            <a:r>
              <a:rPr lang="en-US" altLang="ko-KR" dirty="0"/>
              <a:t>RT for ML</a:t>
            </a:r>
          </a:p>
          <a:p>
            <a:pPr lvl="1"/>
            <a:r>
              <a:rPr lang="en-US" altLang="ko-KR" dirty="0"/>
              <a:t>ML for RT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Future research direction for RT for ML</a:t>
            </a:r>
          </a:p>
          <a:p>
            <a:pPr lvl="1"/>
            <a:r>
              <a:rPr lang="en-US" altLang="ko-KR" dirty="0"/>
              <a:t>Toward more challenging ML applications, e.g., object tracking</a:t>
            </a:r>
          </a:p>
          <a:p>
            <a:pPr lvl="1"/>
            <a:r>
              <a:rPr lang="en-US" altLang="ko-KR" dirty="0"/>
              <a:t>Timing-aware design of neural networks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Future research direction for ML for RT</a:t>
            </a:r>
          </a:p>
          <a:p>
            <a:pPr lvl="1"/>
            <a:r>
              <a:rPr lang="en-US" altLang="ko-KR" dirty="0"/>
              <a:t>Identification of types of RT challenges suitable for ML for RT</a:t>
            </a:r>
          </a:p>
          <a:p>
            <a:pPr lvl="1"/>
            <a:r>
              <a:rPr lang="en-US" altLang="ko-KR" dirty="0"/>
              <a:t>ML-oriented scheduling, but timing guarantees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120A19-74C4-41CA-BC6C-4ED0B45AA342}"/>
              </a:ext>
            </a:extLst>
          </p:cNvPr>
          <p:cNvSpPr/>
          <p:nvPr/>
        </p:nvSpPr>
        <p:spPr>
          <a:xfrm>
            <a:off x="4659751" y="902195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5" name="그래픽 4" descr="알람 시계">
            <a:extLst>
              <a:ext uri="{FF2B5EF4-FFF2-40B4-BE49-F238E27FC236}">
                <a16:creationId xmlns:a16="http://schemas.microsoft.com/office/drawing/2014/main" id="{DA513102-F331-46B1-8184-EBF13B5A2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9542" y="970936"/>
            <a:ext cx="693514" cy="6935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A13EF0-ABA4-46D3-BB2C-F1F7D4500358}"/>
              </a:ext>
            </a:extLst>
          </p:cNvPr>
          <p:cNvSpPr/>
          <p:nvPr/>
        </p:nvSpPr>
        <p:spPr>
          <a:xfrm>
            <a:off x="6947639" y="897190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400">
              <a:defRPr/>
            </a:pPr>
            <a:r>
              <a:rPr lang="en-US" altLang="ko-KR" sz="5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BCC3646-9100-4643-B22E-9AC6B7C4B0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3414" y="1010702"/>
            <a:ext cx="726703" cy="726703"/>
          </a:xfrm>
          <a:prstGeom prst="rect">
            <a:avLst/>
          </a:prstGeom>
        </p:spPr>
      </p:pic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18B98DF0-3EBA-47F0-AB1E-77A2B73CC49E}"/>
              </a:ext>
            </a:extLst>
          </p:cNvPr>
          <p:cNvSpPr/>
          <p:nvPr/>
        </p:nvSpPr>
        <p:spPr>
          <a:xfrm>
            <a:off x="5882446" y="897190"/>
            <a:ext cx="810961" cy="830997"/>
          </a:xfrm>
          <a:prstGeom prst="mathPlus">
            <a:avLst>
              <a:gd name="adj1" fmla="val 10255"/>
            </a:avLst>
          </a:prstGeom>
          <a:solidFill>
            <a:schemeClr val="tx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4206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Real-Time Systems: Research Topics</a:t>
            </a:r>
            <a:endParaRPr lang="ko-KR" altLang="en-US" dirty="0"/>
          </a:p>
        </p:txBody>
      </p:sp>
      <p:pic>
        <p:nvPicPr>
          <p:cNvPr id="29" name="내용 개체 틀 28">
            <a:extLst>
              <a:ext uri="{FF2B5EF4-FFF2-40B4-BE49-F238E27FC236}">
                <a16:creationId xmlns:a16="http://schemas.microsoft.com/office/drawing/2014/main" id="{284B2211-1F40-4961-9D43-8AFA4E62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9336" y="1323486"/>
            <a:ext cx="4876190" cy="4876190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942019-1585-4549-A58E-094E693A6771}"/>
              </a:ext>
            </a:extLst>
          </p:cNvPr>
          <p:cNvGrpSpPr/>
          <p:nvPr/>
        </p:nvGrpSpPr>
        <p:grpSpPr>
          <a:xfrm>
            <a:off x="884372" y="2236664"/>
            <a:ext cx="4135063" cy="3693319"/>
            <a:chOff x="758936" y="2418956"/>
            <a:chExt cx="4646587" cy="41011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D364A5-4069-4B69-B2BD-68FB79DB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37" y="2418956"/>
              <a:ext cx="3859305" cy="39310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D2F2C-C646-4A38-8888-93220FDB94EC}"/>
                </a:ext>
              </a:extLst>
            </p:cNvPr>
            <p:cNvSpPr txBox="1"/>
            <p:nvPr/>
          </p:nvSpPr>
          <p:spPr>
            <a:xfrm>
              <a:off x="758936" y="6226917"/>
              <a:ext cx="4646587" cy="293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 Cyber Physical Systems: Design Challenges, IEEE ISORC, 2008.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259FB-2D9E-4458-9E08-2AA909F3FC32}"/>
              </a:ext>
            </a:extLst>
          </p:cNvPr>
          <p:cNvSpPr txBox="1"/>
          <p:nvPr/>
        </p:nvSpPr>
        <p:spPr>
          <a:xfrm>
            <a:off x="4329378" y="2325971"/>
            <a:ext cx="19223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980E3918-9532-4E87-8540-D0F07CFCD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5995" y="2698600"/>
            <a:ext cx="1209037" cy="12090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E88660-F377-4BCC-8BBC-E6B7A8327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417" y="2978550"/>
            <a:ext cx="626823" cy="6268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AFEA68-1A62-4151-B2C7-2CD7C7418B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7547" y="2272403"/>
            <a:ext cx="626823" cy="6268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FEA5F3-831E-4852-AE6A-EACEFC0AB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3038" y="3780209"/>
            <a:ext cx="606231" cy="6062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265A79-86F0-4F57-9A4C-8A79E3FAFF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9434" y="2201610"/>
            <a:ext cx="626823" cy="62682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86FBD384-FA91-44F7-8184-459975674AE1}"/>
              </a:ext>
            </a:extLst>
          </p:cNvPr>
          <p:cNvSpPr/>
          <p:nvPr/>
        </p:nvSpPr>
        <p:spPr>
          <a:xfrm>
            <a:off x="5774727" y="1117576"/>
            <a:ext cx="650711" cy="650711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D39CB54-8237-4617-A66A-3638E297C199}"/>
              </a:ext>
            </a:extLst>
          </p:cNvPr>
          <p:cNvSpPr/>
          <p:nvPr/>
        </p:nvSpPr>
        <p:spPr>
          <a:xfrm>
            <a:off x="5860118" y="1189519"/>
            <a:ext cx="488890" cy="48889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+</a:t>
            </a:r>
            <a:endParaRPr lang="ko-KR" altLang="en-US" sz="28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409A2B9-9804-4363-BE9A-D191C25D2E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7675" y="2967698"/>
            <a:ext cx="658582" cy="658582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072F361-5A7C-4DE4-991D-A4B352FC057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204370" y="2585815"/>
            <a:ext cx="665745" cy="341589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52BC31-CE27-444D-8A6C-304A6C01A2D1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629360" y="2515022"/>
            <a:ext cx="800074" cy="433322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BD4BAB-20FB-4E3D-84E7-360FD84A300B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9569039" y="3291961"/>
            <a:ext cx="828636" cy="5028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522489-BBF5-484D-82B2-9B112143DA4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 flipV="1">
            <a:off x="8189240" y="3291962"/>
            <a:ext cx="680875" cy="5027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2EF930-E13C-49B8-8DA7-FA605BEF010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179269" y="3733879"/>
            <a:ext cx="797378" cy="349446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209D871-F1F5-4486-9C0F-45B5507431EE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8555526" y="3699736"/>
            <a:ext cx="920821" cy="61845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00B7245-86A4-47EE-85B5-D42AD5102051}"/>
              </a:ext>
            </a:extLst>
          </p:cNvPr>
          <p:cNvSpPr txBox="1"/>
          <p:nvPr/>
        </p:nvSpPr>
        <p:spPr>
          <a:xfrm>
            <a:off x="1909481" y="1056577"/>
            <a:ext cx="43298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a time-predictable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computing system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66680A-13C7-4922-96DF-59CA344652F0}"/>
              </a:ext>
            </a:extLst>
          </p:cNvPr>
          <p:cNvSpPr txBox="1"/>
          <p:nvPr/>
        </p:nvSpPr>
        <p:spPr>
          <a:xfrm>
            <a:off x="6349007" y="1064569"/>
            <a:ext cx="4401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Timing guarantee and analysis of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 computing system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59686BD9-59ED-46B8-BB03-391E5C7EB5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1552" y="4733638"/>
            <a:ext cx="4134668" cy="1140626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ABBC601-05BC-4CCE-9D7C-035712108D2B}"/>
              </a:ext>
            </a:extLst>
          </p:cNvPr>
          <p:cNvSpPr txBox="1"/>
          <p:nvPr/>
        </p:nvSpPr>
        <p:spPr>
          <a:xfrm>
            <a:off x="7249653" y="5857283"/>
            <a:ext cx="413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MC-SDN: Supporting Mixed-Criticality Real-Time Communication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Using Software-Defined Networking, IEEE IoT Journal, 2019.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양쪽 대괄호 91">
            <a:extLst>
              <a:ext uri="{FF2B5EF4-FFF2-40B4-BE49-F238E27FC236}">
                <a16:creationId xmlns:a16="http://schemas.microsoft.com/office/drawing/2014/main" id="{7077E347-1015-4B79-8308-2984845A54B2}"/>
              </a:ext>
            </a:extLst>
          </p:cNvPr>
          <p:cNvSpPr/>
          <p:nvPr/>
        </p:nvSpPr>
        <p:spPr>
          <a:xfrm rot="5400000">
            <a:off x="2759451" y="545319"/>
            <a:ext cx="935669" cy="4012019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a time-predictable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computing system</a:t>
            </a:r>
          </a:p>
        </p:txBody>
      </p:sp>
    </p:spTree>
    <p:extLst>
      <p:ext uri="{BB962C8B-B14F-4D97-AF65-F5344CB8AC3E}">
        <p14:creationId xmlns:p14="http://schemas.microsoft.com/office/powerpoint/2010/main" val="4207486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Real-Time Systems: Research Topics</a:t>
            </a:r>
            <a:endParaRPr lang="ko-KR" altLang="en-US" dirty="0"/>
          </a:p>
        </p:txBody>
      </p:sp>
      <p:pic>
        <p:nvPicPr>
          <p:cNvPr id="29" name="내용 개체 틀 28">
            <a:extLst>
              <a:ext uri="{FF2B5EF4-FFF2-40B4-BE49-F238E27FC236}">
                <a16:creationId xmlns:a16="http://schemas.microsoft.com/office/drawing/2014/main" id="{284B2211-1F40-4961-9D43-8AFA4E62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9336" y="1323486"/>
            <a:ext cx="4876190" cy="4876190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942019-1585-4549-A58E-094E693A6771}"/>
              </a:ext>
            </a:extLst>
          </p:cNvPr>
          <p:cNvGrpSpPr/>
          <p:nvPr/>
        </p:nvGrpSpPr>
        <p:grpSpPr>
          <a:xfrm>
            <a:off x="2346512" y="2215057"/>
            <a:ext cx="3892805" cy="3444101"/>
            <a:chOff x="509559" y="2418956"/>
            <a:chExt cx="4646587" cy="41011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D364A5-4069-4B69-B2BD-68FB79DB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37" y="2418956"/>
              <a:ext cx="3859305" cy="39310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D2F2C-C646-4A38-8888-93220FDB94EC}"/>
                </a:ext>
              </a:extLst>
            </p:cNvPr>
            <p:cNvSpPr txBox="1"/>
            <p:nvPr/>
          </p:nvSpPr>
          <p:spPr>
            <a:xfrm>
              <a:off x="509559" y="6226917"/>
              <a:ext cx="4646587" cy="293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 Cyber Physical Systems: Design Challenges, IEEE ISORC, 2008.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259FB-2D9E-4458-9E08-2AA909F3FC32}"/>
              </a:ext>
            </a:extLst>
          </p:cNvPr>
          <p:cNvSpPr txBox="1"/>
          <p:nvPr/>
        </p:nvSpPr>
        <p:spPr>
          <a:xfrm>
            <a:off x="687815" y="2192445"/>
            <a:ext cx="193514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</a:p>
          <a:p>
            <a:pPr algn="r"/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</a:p>
          <a:p>
            <a:pPr algn="r"/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pPr algn="r"/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algn="r"/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algn="r"/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980E3918-9532-4E87-8540-D0F07CFCD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1841" y="3111907"/>
            <a:ext cx="1209037" cy="12090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E88660-F377-4BCC-8BBC-E6B7A8327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8314" y="3326810"/>
            <a:ext cx="826057" cy="826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AFEA68-1A62-4151-B2C7-2CD7C7418B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8314" y="2285850"/>
            <a:ext cx="826057" cy="8260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FEA5F3-831E-4852-AE6A-EACEFC0AB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5452" y="4532847"/>
            <a:ext cx="798919" cy="7989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265A79-86F0-4F57-9A4C-8A79E3FAFF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0201" y="2215057"/>
            <a:ext cx="826057" cy="826057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BC20429A-814B-4976-98DA-B74F386E21C9}"/>
              </a:ext>
            </a:extLst>
          </p:cNvPr>
          <p:cNvSpPr/>
          <p:nvPr/>
        </p:nvSpPr>
        <p:spPr>
          <a:xfrm rot="5400000">
            <a:off x="3201119" y="-1241532"/>
            <a:ext cx="540334" cy="5155924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2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a time-predictable computing system</a:t>
            </a:r>
          </a:p>
        </p:txBody>
      </p:sp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0650D0E0-D3BE-4E66-BC58-B21B5552915A}"/>
              </a:ext>
            </a:extLst>
          </p:cNvPr>
          <p:cNvSpPr/>
          <p:nvPr/>
        </p:nvSpPr>
        <p:spPr>
          <a:xfrm rot="5400000">
            <a:off x="8539690" y="-1234109"/>
            <a:ext cx="555180" cy="5155924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21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Timing guarantee of a computing system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6FBD384-FA91-44F7-8184-459975674AE1}"/>
              </a:ext>
            </a:extLst>
          </p:cNvPr>
          <p:cNvSpPr/>
          <p:nvPr/>
        </p:nvSpPr>
        <p:spPr>
          <a:xfrm>
            <a:off x="5936101" y="1137748"/>
            <a:ext cx="416365" cy="416365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D39CB54-8237-4617-A66A-3638E297C199}"/>
              </a:ext>
            </a:extLst>
          </p:cNvPr>
          <p:cNvSpPr/>
          <p:nvPr/>
        </p:nvSpPr>
        <p:spPr>
          <a:xfrm>
            <a:off x="5987872" y="1189519"/>
            <a:ext cx="312822" cy="31282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+</a:t>
            </a:r>
            <a:endParaRPr lang="ko-KR" altLang="en-US" sz="28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409A2B9-9804-4363-BE9A-D191C25D2E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88348" y="3326811"/>
            <a:ext cx="867910" cy="867910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072F361-5A7C-4DE4-991D-A4B352FC057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204371" y="2698879"/>
            <a:ext cx="612909" cy="627932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52BC31-CE27-444D-8A6C-304A6C01A2D1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569040" y="2628086"/>
            <a:ext cx="661161" cy="751154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BD4BAB-20FB-4E3D-84E7-360FD84A300B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9569040" y="3760766"/>
            <a:ext cx="619308" cy="0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522489-BBF5-484D-82B2-9B112143DA4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8204371" y="3739839"/>
            <a:ext cx="612909" cy="0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2EF930-E13C-49B8-8DA7-FA605BEF010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8204371" y="4152867"/>
            <a:ext cx="711029" cy="779440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209D871-F1F5-4486-9C0F-45B5507431E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8555526" y="3761581"/>
            <a:ext cx="869351" cy="340572"/>
          </a:xfrm>
          <a:prstGeom prst="line">
            <a:avLst/>
          </a:prstGeom>
          <a:ln w="19050">
            <a:solidFill>
              <a:srgbClr val="0070C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388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Real-Time Systems: Research Topics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r>
              <a:rPr lang="en-US" altLang="ko-KR" dirty="0"/>
              <a:t>How to design a time-predictable computing system?</a:t>
            </a:r>
          </a:p>
          <a:p>
            <a:r>
              <a:rPr lang="en-US" altLang="ko-KR" dirty="0"/>
              <a:t>How to provide timing guarantees of a target computing system?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9942019-1585-4549-A58E-094E693A6771}"/>
              </a:ext>
            </a:extLst>
          </p:cNvPr>
          <p:cNvGrpSpPr/>
          <p:nvPr/>
        </p:nvGrpSpPr>
        <p:grpSpPr>
          <a:xfrm>
            <a:off x="893323" y="1717304"/>
            <a:ext cx="3699506" cy="3726137"/>
            <a:chOff x="839537" y="2418956"/>
            <a:chExt cx="4036068" cy="407739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D364A5-4069-4B69-B2BD-68FB79DB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9537" y="2418956"/>
              <a:ext cx="3859305" cy="39310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D2F2C-C646-4A38-8888-93220FDB94EC}"/>
                </a:ext>
              </a:extLst>
            </p:cNvPr>
            <p:cNvSpPr txBox="1"/>
            <p:nvPr/>
          </p:nvSpPr>
          <p:spPr>
            <a:xfrm>
              <a:off x="839538" y="6226917"/>
              <a:ext cx="4036067" cy="26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 Cyber Physical Systems: Design Challenges, IEEE ISORC, 2008.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259FB-2D9E-4458-9E08-2AA909F3FC32}"/>
              </a:ext>
            </a:extLst>
          </p:cNvPr>
          <p:cNvSpPr txBox="1"/>
          <p:nvPr/>
        </p:nvSpPr>
        <p:spPr>
          <a:xfrm>
            <a:off x="4686298" y="2526919"/>
            <a:ext cx="193514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980E3918-9532-4E87-8540-D0F07CFC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5088" y="3233616"/>
            <a:ext cx="693514" cy="6935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E88660-F377-4BCC-8BBC-E6B7A8327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010" y="3429000"/>
            <a:ext cx="826057" cy="826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AFEA68-1A62-4151-B2C7-2CD7C7418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1010" y="4435919"/>
            <a:ext cx="826057" cy="82605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2D93D4-7664-483D-8EA1-7D2AC95678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9475" y="5380217"/>
            <a:ext cx="798918" cy="7989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FEA5F3-831E-4852-AE6A-EACEFC0AB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148" y="2466961"/>
            <a:ext cx="798919" cy="7989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265A79-86F0-4F57-9A4C-8A79E3FAFF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5805" y="5960424"/>
            <a:ext cx="826057" cy="826057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BC20429A-814B-4976-98DA-B74F386E21C9}"/>
              </a:ext>
            </a:extLst>
          </p:cNvPr>
          <p:cNvSpPr/>
          <p:nvPr/>
        </p:nvSpPr>
        <p:spPr>
          <a:xfrm rot="5400000">
            <a:off x="3264543" y="3949795"/>
            <a:ext cx="555181" cy="3959672"/>
          </a:xfrm>
          <a:prstGeom prst="bracketPair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Battery Performance</a:t>
            </a:r>
          </a:p>
          <a:p>
            <a:pPr algn="ctr"/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Improvement</a:t>
            </a:r>
          </a:p>
        </p:txBody>
      </p:sp>
      <p:sp>
        <p:nvSpPr>
          <p:cNvPr id="24" name="양쪽 대괄호 23">
            <a:extLst>
              <a:ext uri="{FF2B5EF4-FFF2-40B4-BE49-F238E27FC236}">
                <a16:creationId xmlns:a16="http://schemas.microsoft.com/office/drawing/2014/main" id="{0650D0E0-D3BE-4E66-BC58-B21B5552915A}"/>
              </a:ext>
            </a:extLst>
          </p:cNvPr>
          <p:cNvSpPr/>
          <p:nvPr/>
        </p:nvSpPr>
        <p:spPr>
          <a:xfrm rot="5400000">
            <a:off x="7368231" y="3949795"/>
            <a:ext cx="555180" cy="3959672"/>
          </a:xfrm>
          <a:prstGeom prst="bracketPair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160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Timing  Guarantees</a:t>
            </a:r>
          </a:p>
        </p:txBody>
      </p:sp>
    </p:spTree>
    <p:extLst>
      <p:ext uri="{BB962C8B-B14F-4D97-AF65-F5344CB8AC3E}">
        <p14:creationId xmlns:p14="http://schemas.microsoft.com/office/powerpoint/2010/main" val="149778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73269-5411-4CC6-A359-7B56DAFF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RT for 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790F9-9CD5-493C-AE4B-ABB5A178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r>
              <a:rPr lang="en-US" altLang="ko-KR" dirty="0"/>
              <a:t>Early-stage studies</a:t>
            </a:r>
          </a:p>
          <a:p>
            <a:pPr lvl="1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FF9FA-7E80-4B50-A58A-B55B6455448A}"/>
              </a:ext>
            </a:extLst>
          </p:cNvPr>
          <p:cNvSpPr txBox="1"/>
          <p:nvPr/>
        </p:nvSpPr>
        <p:spPr>
          <a:xfrm>
            <a:off x="1511577" y="5073189"/>
            <a:ext cx="97705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S3DNN: Supervised Streaming and Scheduling for GPU-accelerated Real-Time DNN Workloads, IEEE RTAS 2018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PredJoule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Timing-Predictable Energy Optimization Framework for Deep Neural Network, IEEE RTSS 2018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ApNet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Approximation-aware Real-Time Neural Network, IEEE RTSS 2018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Re-thinking CNN Frameworks for Time-Sensitive Autonomous-Driving Applications: Addressing an Industrial Challenge, IEEE RTAS 2019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Pipelined Data-Parallel CPU/GPU Scheduling for Multi-DNN Real-Time Inference, IEEE RTSS 2019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Real-Time Object Detection System with Multi-Path Neural Networks, IEEE RTAS 2020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R-TOD: Real-Time Object Detector with Minimized End-to-End Delay for Autonomous Driving, IEEE RTSS 2020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On Removing Algorithmic Priority Inversion from Mission-Critical Machine Inference Pipelines, IEEE RTSS 2020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-US" altLang="ko-KR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LaLaRAND</a:t>
            </a:r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Flexible Layer-by-Layer CPU/GPU Scheduling for Real-Time DNN Tasks, IEEE RTSS 2021</a:t>
            </a:r>
          </a:p>
          <a:p>
            <a:endParaRPr lang="en-US" altLang="ko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F4C543-A8CE-4B17-BFB0-FD00F0BD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2" y="1624827"/>
            <a:ext cx="3104376" cy="335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76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73269-5411-4CC6-A359-7B56DAFF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RT for 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790F9-9CD5-493C-AE4B-ABB5A178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Goal</a:t>
            </a:r>
          </a:p>
          <a:p>
            <a:pPr lvl="1"/>
            <a:r>
              <a:rPr lang="en-US" altLang="ko-KR" dirty="0"/>
              <a:t>Time-predictable (shorter) execution for DNN tasks</a:t>
            </a:r>
          </a:p>
          <a:p>
            <a:pPr lvl="1"/>
            <a:r>
              <a:rPr lang="en-US" altLang="ko-KR" dirty="0"/>
              <a:t>Analysis of execution delay upper-bound (timing guarantee)</a:t>
            </a:r>
          </a:p>
          <a:p>
            <a:pPr lvl="1"/>
            <a:r>
              <a:rPr lang="en-US" altLang="ko-KR" dirty="0"/>
              <a:t>Energy reduction</a:t>
            </a:r>
          </a:p>
          <a:p>
            <a:r>
              <a:rPr lang="en-US" altLang="ko-KR" dirty="0"/>
              <a:t>Control knob</a:t>
            </a:r>
          </a:p>
          <a:p>
            <a:pPr lvl="1"/>
            <a:r>
              <a:rPr lang="en-US" altLang="ko-KR" dirty="0"/>
              <a:t>Execution order including pipeline execution</a:t>
            </a:r>
          </a:p>
          <a:p>
            <a:pPr lvl="1"/>
            <a:r>
              <a:rPr lang="en-US" altLang="ko-KR" dirty="0"/>
              <a:t>Approximation</a:t>
            </a:r>
          </a:p>
          <a:p>
            <a:pPr lvl="1"/>
            <a:r>
              <a:rPr lang="en-US" altLang="ko-KR" dirty="0"/>
              <a:t>CPU/GPU concurrent execution</a:t>
            </a:r>
          </a:p>
          <a:p>
            <a:endParaRPr lang="ko-KR" altLang="en-US" dirty="0"/>
          </a:p>
        </p:txBody>
      </p:sp>
      <p:pic>
        <p:nvPicPr>
          <p:cNvPr id="12" name="Picture 2" descr="Computer Vision">
            <a:extLst>
              <a:ext uri="{FF2B5EF4-FFF2-40B4-BE49-F238E27FC236}">
                <a16:creationId xmlns:a16="http://schemas.microsoft.com/office/drawing/2014/main" id="{9D8995FD-42BC-4616-B592-A27A0DED2B3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3"/>
          <a:stretch/>
        </p:blipFill>
        <p:spPr bwMode="auto">
          <a:xfrm>
            <a:off x="1595965" y="951226"/>
            <a:ext cx="2505596" cy="12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BD9B68-7EA9-4DA9-B488-AB96A838E211}"/>
              </a:ext>
            </a:extLst>
          </p:cNvPr>
          <p:cNvSpPr/>
          <p:nvPr/>
        </p:nvSpPr>
        <p:spPr>
          <a:xfrm>
            <a:off x="10466778" y="1046032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0B5ED45-8FA5-4B02-846E-0136E7E27FD0}"/>
              </a:ext>
            </a:extLst>
          </p:cNvPr>
          <p:cNvSpPr/>
          <p:nvPr/>
        </p:nvSpPr>
        <p:spPr>
          <a:xfrm>
            <a:off x="1517726" y="2305657"/>
            <a:ext cx="29680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Applications</a:t>
            </a:r>
            <a:endParaRPr kumimoji="0" lang="ko-KR" altLang="en-US" sz="32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F63A976-CF04-4936-A22C-DD1FE064B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15" y="951226"/>
            <a:ext cx="1250154" cy="1250154"/>
          </a:xfrm>
          <a:prstGeom prst="rect">
            <a:avLst/>
          </a:prstGeom>
        </p:spPr>
      </p:pic>
      <p:pic>
        <p:nvPicPr>
          <p:cNvPr id="16" name="그래픽 15" descr="알람 시계">
            <a:extLst>
              <a:ext uri="{FF2B5EF4-FFF2-40B4-BE49-F238E27FC236}">
                <a16:creationId xmlns:a16="http://schemas.microsoft.com/office/drawing/2014/main" id="{0E5AFC83-4827-46BC-A9C2-681269AA1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0567" y="951226"/>
            <a:ext cx="1189078" cy="1189078"/>
          </a:xfrm>
          <a:prstGeom prst="rect">
            <a:avLst/>
          </a:prstGeom>
        </p:spPr>
      </p:pic>
      <p:sp>
        <p:nvSpPr>
          <p:cNvPr id="17" name="오른쪽 화살표 24">
            <a:extLst>
              <a:ext uri="{FF2B5EF4-FFF2-40B4-BE49-F238E27FC236}">
                <a16:creationId xmlns:a16="http://schemas.microsoft.com/office/drawing/2014/main" id="{30BD3B55-9748-43F4-926E-51EFF3788CB0}"/>
              </a:ext>
            </a:extLst>
          </p:cNvPr>
          <p:cNvSpPr/>
          <p:nvPr/>
        </p:nvSpPr>
        <p:spPr>
          <a:xfrm rot="10800000">
            <a:off x="4193480" y="1327050"/>
            <a:ext cx="3567802" cy="451530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0070C0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207B51-C881-489F-B802-08CDEEA75849}"/>
              </a:ext>
            </a:extLst>
          </p:cNvPr>
          <p:cNvSpPr/>
          <p:nvPr/>
        </p:nvSpPr>
        <p:spPr>
          <a:xfrm>
            <a:off x="4578078" y="1786700"/>
            <a:ext cx="3035843" cy="3077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Timing Guarantee</a:t>
            </a:r>
            <a:endParaRPr kumimoji="0" lang="ko-KR" altLang="en-US" sz="20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04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73269-5411-4CC6-A359-7B56DAFF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RT for 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790F9-9CD5-493C-AE4B-ABB5A178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r>
              <a:rPr lang="en-US" altLang="ko-KR" dirty="0"/>
              <a:t>Goal</a:t>
            </a:r>
          </a:p>
          <a:p>
            <a:pPr lvl="1"/>
            <a:r>
              <a:rPr lang="en-US" altLang="ko-KR" dirty="0"/>
              <a:t>Time-predictable (shorter) execution for DNN tasks</a:t>
            </a:r>
          </a:p>
          <a:p>
            <a:pPr lvl="1"/>
            <a:r>
              <a:rPr lang="en-US" altLang="ko-KR" dirty="0"/>
              <a:t>Analysis of execution delay upper-bound (timing guarantee)</a:t>
            </a:r>
          </a:p>
          <a:p>
            <a:pPr lvl="1"/>
            <a:r>
              <a:rPr lang="en-US" altLang="ko-KR" dirty="0"/>
              <a:t>Energy reduction</a:t>
            </a:r>
          </a:p>
          <a:p>
            <a:r>
              <a:rPr lang="en-US" altLang="ko-KR" dirty="0"/>
              <a:t>Control knob</a:t>
            </a:r>
          </a:p>
          <a:p>
            <a:pPr lvl="1"/>
            <a:r>
              <a:rPr lang="en-US" altLang="ko-KR" dirty="0"/>
              <a:t>Execution order including pipeline execution</a:t>
            </a:r>
          </a:p>
          <a:p>
            <a:pPr lvl="1"/>
            <a:r>
              <a:rPr lang="en-US" altLang="ko-KR" dirty="0"/>
              <a:t>Approximation</a:t>
            </a:r>
          </a:p>
          <a:p>
            <a:pPr lvl="1"/>
            <a:r>
              <a:rPr lang="en-US" altLang="ko-KR" dirty="0"/>
              <a:t>CPU/GPU concurrent execution</a:t>
            </a:r>
          </a:p>
          <a:p>
            <a:endParaRPr lang="ko-KR" altLang="en-US" dirty="0"/>
          </a:p>
        </p:txBody>
      </p:sp>
      <p:pic>
        <p:nvPicPr>
          <p:cNvPr id="7" name="Picture 2" descr="Computer Vision">
            <a:extLst>
              <a:ext uri="{FF2B5EF4-FFF2-40B4-BE49-F238E27FC236}">
                <a16:creationId xmlns:a16="http://schemas.microsoft.com/office/drawing/2014/main" id="{0DD297AD-07A8-4F70-95F2-93D6661ABB9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3"/>
          <a:stretch/>
        </p:blipFill>
        <p:spPr bwMode="auto">
          <a:xfrm>
            <a:off x="8763248" y="2769227"/>
            <a:ext cx="2505596" cy="12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A2599A-4359-4BDE-AF7D-59602268ED94}"/>
              </a:ext>
            </a:extLst>
          </p:cNvPr>
          <p:cNvSpPr/>
          <p:nvPr/>
        </p:nvSpPr>
        <p:spPr>
          <a:xfrm>
            <a:off x="8685009" y="4123658"/>
            <a:ext cx="29680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Applications</a:t>
            </a:r>
            <a:endParaRPr kumimoji="0" lang="ko-KR" altLang="en-US" sz="32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7BDA9-45A7-45FF-9B71-2D5907D75D93}"/>
              </a:ext>
            </a:extLst>
          </p:cNvPr>
          <p:cNvSpPr/>
          <p:nvPr/>
        </p:nvSpPr>
        <p:spPr>
          <a:xfrm>
            <a:off x="10837510" y="1018766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018067-0AC0-49AC-AD39-46CA53AC0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147" y="923960"/>
            <a:ext cx="1250154" cy="1250154"/>
          </a:xfrm>
          <a:prstGeom prst="rect">
            <a:avLst/>
          </a:prstGeom>
        </p:spPr>
      </p:pic>
      <p:pic>
        <p:nvPicPr>
          <p:cNvPr id="11" name="그래픽 10" descr="알람 시계">
            <a:extLst>
              <a:ext uri="{FF2B5EF4-FFF2-40B4-BE49-F238E27FC236}">
                <a16:creationId xmlns:a16="http://schemas.microsoft.com/office/drawing/2014/main" id="{60433A6A-16E7-4558-BAA9-B11C26466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1299" y="923960"/>
            <a:ext cx="1189078" cy="118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RT for 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r>
              <a:rPr lang="ko-KR" altLang="en-US" dirty="0"/>
              <a:t>어떤 이슈</a:t>
            </a:r>
            <a:r>
              <a:rPr lang="en-US" altLang="ko-KR" dirty="0"/>
              <a:t>? </a:t>
            </a:r>
          </a:p>
          <a:p>
            <a:pPr lvl="1"/>
            <a:r>
              <a:rPr lang="en-US" altLang="ko-KR" dirty="0"/>
              <a:t>RT</a:t>
            </a:r>
            <a:r>
              <a:rPr lang="ko-KR" altLang="en-US" dirty="0"/>
              <a:t>에 관한 연구없이 현재는 어떻게 자율주행 등이 돌아가는지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굉장히 </a:t>
            </a:r>
            <a:r>
              <a:rPr lang="en-US" altLang="ko-KR" dirty="0"/>
              <a:t>over-?? </a:t>
            </a:r>
            <a:r>
              <a:rPr lang="ko-KR" altLang="en-US" dirty="0"/>
              <a:t>된 </a:t>
            </a:r>
            <a:r>
              <a:rPr lang="en-US" altLang="ko-KR" dirty="0"/>
              <a:t>computing platform</a:t>
            </a:r>
            <a:r>
              <a:rPr lang="ko-KR" altLang="en-US" dirty="0"/>
              <a:t>의 성능을 가지고 </a:t>
            </a:r>
            <a:r>
              <a:rPr lang="en-US" altLang="ko-KR" dirty="0"/>
              <a:t>empirical</a:t>
            </a:r>
            <a:r>
              <a:rPr lang="ko-KR" altLang="en-US" dirty="0"/>
              <a:t>하게 돌림</a:t>
            </a:r>
            <a:endParaRPr lang="en-US" altLang="ko-KR" dirty="0"/>
          </a:p>
          <a:p>
            <a:pPr lvl="3"/>
            <a:r>
              <a:rPr lang="ko-KR" altLang="en-US" dirty="0"/>
              <a:t>두가지 문제</a:t>
            </a:r>
            <a:r>
              <a:rPr lang="en-US" altLang="ko-KR" dirty="0"/>
              <a:t>: </a:t>
            </a:r>
            <a:r>
              <a:rPr lang="ko-KR" altLang="en-US" dirty="0"/>
              <a:t>첫번째 </a:t>
            </a:r>
            <a:r>
              <a:rPr lang="en-US" altLang="ko-KR" dirty="0"/>
              <a:t>under-utilized computing resource -&gt; </a:t>
            </a:r>
            <a:r>
              <a:rPr lang="ko-KR" altLang="en-US" dirty="0"/>
              <a:t>낭비</a:t>
            </a:r>
            <a:endParaRPr lang="en-US" altLang="ko-KR" dirty="0"/>
          </a:p>
          <a:p>
            <a:pPr lvl="3"/>
            <a:r>
              <a:rPr lang="ko-KR" altLang="en-US" dirty="0"/>
              <a:t>두가지 문제</a:t>
            </a:r>
            <a:r>
              <a:rPr lang="en-US" altLang="ko-KR" dirty="0"/>
              <a:t>: </a:t>
            </a:r>
            <a:r>
              <a:rPr lang="ko-KR" altLang="en-US" dirty="0"/>
              <a:t>두번째 그럼에도 불구하고 </a:t>
            </a:r>
            <a:r>
              <a:rPr lang="en-US" altLang="ko-KR" dirty="0"/>
              <a:t>high-confidence timing guarantee</a:t>
            </a:r>
            <a:r>
              <a:rPr lang="ko-KR" altLang="en-US" dirty="0"/>
              <a:t>는 어려움</a:t>
            </a:r>
            <a:endParaRPr lang="en-US" altLang="ko-KR" dirty="0"/>
          </a:p>
          <a:p>
            <a:r>
              <a:rPr lang="ko-KR" altLang="en-US" dirty="0" err="1"/>
              <a:t>어떤게</a:t>
            </a:r>
            <a:r>
              <a:rPr lang="ko-KR" altLang="en-US" dirty="0"/>
              <a:t> 필요한가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ML computing workload, system</a:t>
            </a:r>
            <a:r>
              <a:rPr lang="ko-KR" altLang="en-US" dirty="0"/>
              <a:t>에 대한 이해</a:t>
            </a:r>
            <a:r>
              <a:rPr lang="en-US" altLang="ko-KR" dirty="0"/>
              <a:t>, timing guarantee</a:t>
            </a:r>
            <a:r>
              <a:rPr lang="ko-KR" altLang="en-US" dirty="0"/>
              <a:t>에 대한 이해 </a:t>
            </a:r>
            <a:endParaRPr lang="en-US" altLang="ko-KR" dirty="0"/>
          </a:p>
          <a:p>
            <a:r>
              <a:rPr lang="ko-KR" altLang="en-US" dirty="0"/>
              <a:t>최근 연구 </a:t>
            </a:r>
            <a:r>
              <a:rPr lang="en-US" altLang="ko-KR" dirty="0"/>
              <a:t>(timing guarantee + alpha by different method)</a:t>
            </a:r>
          </a:p>
          <a:p>
            <a:pPr lvl="1"/>
            <a:r>
              <a:rPr lang="en-US" altLang="ko-KR" dirty="0"/>
              <a:t>A: </a:t>
            </a:r>
            <a:r>
              <a:rPr lang="ko-KR" altLang="en-US" dirty="0"/>
              <a:t>같은 컴퓨팅 자원을 가지고 </a:t>
            </a:r>
            <a:r>
              <a:rPr lang="en-US" altLang="ko-KR" dirty="0"/>
              <a:t>RT </a:t>
            </a:r>
            <a:r>
              <a:rPr lang="ko-KR" altLang="en-US" dirty="0"/>
              <a:t>작업의 </a:t>
            </a:r>
            <a:r>
              <a:rPr lang="en-US" altLang="ko-KR" dirty="0"/>
              <a:t>responsiveness</a:t>
            </a:r>
            <a:r>
              <a:rPr lang="ko-KR" altLang="en-US" dirty="0"/>
              <a:t>를 높여보자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B: </a:t>
            </a:r>
            <a:r>
              <a:rPr lang="ko-KR" altLang="en-US" dirty="0"/>
              <a:t>이러한 </a:t>
            </a:r>
            <a:r>
              <a:rPr lang="en-US" altLang="ko-KR" dirty="0"/>
              <a:t>design</a:t>
            </a:r>
            <a:r>
              <a:rPr lang="ko-KR" altLang="en-US" dirty="0"/>
              <a:t>에 대한 </a:t>
            </a:r>
            <a:r>
              <a:rPr lang="en-US" altLang="ko-KR" dirty="0"/>
              <a:t>timing </a:t>
            </a:r>
            <a:r>
              <a:rPr lang="en-US" altLang="ko-KR" dirty="0" err="1"/>
              <a:t>gurantee</a:t>
            </a:r>
            <a:r>
              <a:rPr lang="ko-KR" altLang="en-US" dirty="0"/>
              <a:t>도 주자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Timing guarantee</a:t>
            </a:r>
            <a:r>
              <a:rPr lang="ko-KR" altLang="en-US" dirty="0"/>
              <a:t>를 하기 위한 </a:t>
            </a:r>
            <a:endParaRPr lang="en-US" altLang="ko-KR" dirty="0"/>
          </a:p>
          <a:p>
            <a:pPr lvl="2"/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Timing guarantee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493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RT for 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기존 연구</a:t>
            </a:r>
            <a:endParaRPr lang="en-US" altLang="ko-KR" dirty="0"/>
          </a:p>
          <a:p>
            <a:pPr lvl="1"/>
            <a:r>
              <a:rPr lang="en-US" altLang="ko-KR" dirty="0"/>
              <a:t>S3DNN: Supervised Streaming and Scheduling for GPU-accelerated Real-Time DNN Workloads, IEEE RTAS 2018 </a:t>
            </a:r>
          </a:p>
          <a:p>
            <a:pPr lvl="1"/>
            <a:r>
              <a:rPr lang="en-US" altLang="ko-KR" dirty="0" err="1"/>
              <a:t>PredJoule</a:t>
            </a:r>
            <a:r>
              <a:rPr lang="en-US" altLang="ko-KR" dirty="0"/>
              <a:t>: A Timing-Predictable Energy Optimization Framework for Deep Neural Network, IEEE RTSS 2018 </a:t>
            </a:r>
          </a:p>
          <a:p>
            <a:pPr lvl="1"/>
            <a:r>
              <a:rPr lang="en-US" altLang="ko-KR" dirty="0" err="1"/>
              <a:t>ApNet</a:t>
            </a:r>
            <a:r>
              <a:rPr lang="en-US" altLang="ko-KR" dirty="0"/>
              <a:t>: Approximation-aware Real-Time Neural Network, IEEE RTSS 2018</a:t>
            </a:r>
          </a:p>
          <a:p>
            <a:pPr lvl="1"/>
            <a:r>
              <a:rPr lang="en-US" altLang="ko-KR" dirty="0"/>
              <a:t>Re-thinking CNN Frameworks for Time-Sensitive Autonomous-Driving Applications: Addressing an Industrial Challenge, IEEE RTAS 2019 </a:t>
            </a:r>
          </a:p>
          <a:p>
            <a:pPr lvl="1"/>
            <a:r>
              <a:rPr lang="en-US" altLang="ko-KR" dirty="0"/>
              <a:t>Pipelined Data-Parallel CPU/GPU Scheduling for Multi-DNN Real-Time Inference, IEEE RTSS 2019</a:t>
            </a:r>
          </a:p>
          <a:p>
            <a:pPr lvl="1"/>
            <a:r>
              <a:rPr lang="en-US" altLang="ko-KR" dirty="0"/>
              <a:t>Real-Time Object Detection System with Multi-Path Neural Networks, IEEE RTAS 2020</a:t>
            </a:r>
          </a:p>
          <a:p>
            <a:pPr lvl="1"/>
            <a:r>
              <a:rPr lang="en-US" altLang="ko-KR" dirty="0"/>
              <a:t>R-TOD: Real-Time Object Detector with Minimized End-to-End Delay for Autonomous Driving, IEEE RTSS 2020 </a:t>
            </a:r>
          </a:p>
          <a:p>
            <a:pPr lvl="1"/>
            <a:r>
              <a:rPr lang="en-US" altLang="ko-KR" dirty="0"/>
              <a:t>On Removing Algorithmic Priority Inversion from Mission-Critical Machine Inference Pipelines, IEEE RTSS 2020</a:t>
            </a:r>
          </a:p>
          <a:p>
            <a:pPr lvl="1"/>
            <a:r>
              <a:rPr lang="en-US" altLang="ko-KR" dirty="0" err="1"/>
              <a:t>LaLaRAND</a:t>
            </a:r>
            <a:r>
              <a:rPr lang="en-US" altLang="ko-KR" dirty="0"/>
              <a:t>: Flexible Layer-by-Layer CPU/GPU Scheduling for Real-Time DNN Tasks, IEEE RTSS 2021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664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21103-3AF3-47DB-9C55-F24EA2540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150"/>
            <a:ext cx="12192000" cy="547416"/>
          </a:xfrm>
        </p:spPr>
        <p:txBody>
          <a:bodyPr/>
          <a:lstStyle/>
          <a:p>
            <a:r>
              <a:rPr lang="en-US" altLang="ko-KR" dirty="0"/>
              <a:t>ML for 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84F4D-2A11-46C9-893D-29B2CF9D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37" y="819807"/>
            <a:ext cx="10555705" cy="5884598"/>
          </a:xfrm>
        </p:spPr>
        <p:txBody>
          <a:bodyPr/>
          <a:lstStyle/>
          <a:p>
            <a:r>
              <a:rPr lang="ko-KR" altLang="en-US" dirty="0"/>
              <a:t>예전 연구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 연구</a:t>
            </a:r>
            <a:endParaRPr lang="en-US" altLang="ko-KR" dirty="0"/>
          </a:p>
          <a:p>
            <a:pPr lvl="1"/>
            <a:r>
              <a:rPr lang="en-US" altLang="ko-KR" dirty="0"/>
              <a:t>Robust and Accurate Period Inference using Regression-Based Techniques, IEEE RTSS 2020 </a:t>
            </a:r>
          </a:p>
          <a:p>
            <a:pPr lvl="1"/>
            <a:r>
              <a:rPr lang="en-US" altLang="ko-KR" dirty="0"/>
              <a:t>Developing Real-Time Scheduling Policy by Deep Reinforcement Learning, IEEE RTAS 2021 </a:t>
            </a:r>
          </a:p>
          <a:p>
            <a:pPr lvl="1"/>
            <a:r>
              <a:rPr lang="en-US" altLang="ko-KR" dirty="0"/>
              <a:t>ML for RT: Priority Assignment Using Machine Learning, IEEE RTAS 2021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530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BD3058-3328-4DA0-BAE3-727D5C8DD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en-US" altLang="ko-KR" dirty="0"/>
              <a:t>Systems that operate with time constraints (deadlines)</a:t>
            </a:r>
            <a:endParaRPr lang="ko-KR" altLang="en-US" dirty="0"/>
          </a:p>
          <a:p>
            <a:pPr marL="609600" lvl="1" indent="-381000"/>
            <a:r>
              <a:rPr lang="en-US" altLang="ko-KR" dirty="0"/>
              <a:t>Important to produce accurate results </a:t>
            </a:r>
            <a:r>
              <a:rPr lang="en-US" altLang="ko-KR" u="sng" dirty="0"/>
              <a:t>before deadlines</a:t>
            </a:r>
          </a:p>
          <a:p>
            <a:pPr marL="609600" lvl="1" indent="-381000"/>
            <a:r>
              <a:rPr lang="en-US" altLang="ko-KR" dirty="0"/>
              <a:t>Usually for safety-critical systems or mission-critical systems</a:t>
            </a:r>
            <a:endParaRPr lang="ko-KR" altLang="en-US" dirty="0"/>
          </a:p>
        </p:txBody>
      </p:sp>
      <p:graphicFrame>
        <p:nvGraphicFramePr>
          <p:cNvPr id="6" name="내용 개체 틀 6">
            <a:extLst>
              <a:ext uri="{FF2B5EF4-FFF2-40B4-BE49-F238E27FC236}">
                <a16:creationId xmlns:a16="http://schemas.microsoft.com/office/drawing/2014/main" id="{37D7DFA7-DC96-4FFC-97B8-A6091F921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881413"/>
              </p:ext>
            </p:extLst>
          </p:nvPr>
        </p:nvGraphicFramePr>
        <p:xfrm>
          <a:off x="787720" y="2860964"/>
          <a:ext cx="4229617" cy="23952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37346294-E77C-4CDD-908B-2A33668D2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5798366"/>
              </p:ext>
            </p:extLst>
          </p:nvPr>
        </p:nvGraphicFramePr>
        <p:xfrm>
          <a:off x="6756496" y="2840466"/>
          <a:ext cx="4283406" cy="2455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 descr="Vs 또는 대 아이콘격리 대결 기호입니다 게임 개념입니다 초이스의 편지 기호입니다 개념에 대한 스톡 벡터 아트 및 기타 이미지 -  iStock">
            <a:extLst>
              <a:ext uri="{FF2B5EF4-FFF2-40B4-BE49-F238E27FC236}">
                <a16:creationId xmlns:a16="http://schemas.microsoft.com/office/drawing/2014/main" id="{37A3426B-07DE-4108-8DE3-7757141E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31" y="3282773"/>
            <a:ext cx="1571065" cy="15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6CA9214-52E4-4B62-8047-4538D0FE0551}"/>
              </a:ext>
            </a:extLst>
          </p:cNvPr>
          <p:cNvCxnSpPr>
            <a:cxnSpLocks/>
          </p:cNvCxnSpPr>
          <p:nvPr/>
        </p:nvCxnSpPr>
        <p:spPr>
          <a:xfrm flipH="1">
            <a:off x="1432106" y="3388656"/>
            <a:ext cx="3220571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18A040CE-A826-4B80-B854-25ED5EFC1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8707" y="3581400"/>
            <a:ext cx="834958" cy="83495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8B9CD13-32B6-441A-82A4-042B5229B785}"/>
              </a:ext>
            </a:extLst>
          </p:cNvPr>
          <p:cNvCxnSpPr>
            <a:cxnSpLocks/>
          </p:cNvCxnSpPr>
          <p:nvPr/>
        </p:nvCxnSpPr>
        <p:spPr>
          <a:xfrm flipH="1">
            <a:off x="7436225" y="4052671"/>
            <a:ext cx="3476063" cy="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알람 시계">
            <a:extLst>
              <a:ext uri="{FF2B5EF4-FFF2-40B4-BE49-F238E27FC236}">
                <a16:creationId xmlns:a16="http://schemas.microsoft.com/office/drawing/2014/main" id="{875CEDE1-2D5E-41F2-9297-500388867E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22244" y="3011521"/>
            <a:ext cx="834958" cy="83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 for 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어떤 이슈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RT</a:t>
            </a:r>
            <a:r>
              <a:rPr lang="ko-KR" altLang="en-US" dirty="0"/>
              <a:t>의 </a:t>
            </a:r>
            <a:r>
              <a:rPr lang="en-US" altLang="ko-KR" dirty="0"/>
              <a:t>challenging </a:t>
            </a:r>
            <a:r>
              <a:rPr lang="ko-KR" altLang="en-US" dirty="0"/>
              <a:t>문제들이 많이 있음</a:t>
            </a:r>
            <a:r>
              <a:rPr lang="en-US" altLang="ko-KR" dirty="0"/>
              <a:t>. </a:t>
            </a:r>
            <a:r>
              <a:rPr lang="ko-KR" altLang="en-US" dirty="0"/>
              <a:t>여러가지 </a:t>
            </a:r>
            <a:r>
              <a:rPr lang="en-US" altLang="ko-KR" dirty="0"/>
              <a:t>approach</a:t>
            </a:r>
            <a:r>
              <a:rPr lang="ko-KR" altLang="en-US" dirty="0"/>
              <a:t>중에 </a:t>
            </a:r>
            <a:r>
              <a:rPr lang="en-US" altLang="ko-KR" dirty="0"/>
              <a:t>ML</a:t>
            </a:r>
            <a:r>
              <a:rPr lang="ko-KR" altLang="en-US" dirty="0"/>
              <a:t>을 하나의 </a:t>
            </a:r>
            <a:r>
              <a:rPr lang="en-US" altLang="ko-KR" dirty="0"/>
              <a:t>approach</a:t>
            </a:r>
            <a:r>
              <a:rPr lang="ko-KR" altLang="en-US" dirty="0"/>
              <a:t>로 어떻게 사용할 것인가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어떤게</a:t>
            </a:r>
            <a:r>
              <a:rPr lang="ko-KR" altLang="en-US" dirty="0"/>
              <a:t> 필요한가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RT</a:t>
            </a:r>
            <a:r>
              <a:rPr lang="ko-KR" altLang="en-US" dirty="0"/>
              <a:t>의 </a:t>
            </a:r>
            <a:r>
              <a:rPr lang="en-US" altLang="ko-KR" dirty="0"/>
              <a:t>challenging </a:t>
            </a:r>
            <a:r>
              <a:rPr lang="ko-KR" altLang="en-US" dirty="0"/>
              <a:t>문제에 대한 이해</a:t>
            </a:r>
            <a:r>
              <a:rPr lang="en-US" altLang="ko-KR" dirty="0"/>
              <a:t>, RT guarantee</a:t>
            </a:r>
            <a:r>
              <a:rPr lang="ko-KR" altLang="en-US" dirty="0"/>
              <a:t>에 대한 이해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en-US" altLang="ko-KR" dirty="0"/>
              <a:t>ML</a:t>
            </a:r>
            <a:r>
              <a:rPr lang="ko-KR" altLang="en-US" dirty="0"/>
              <a:t>이 해당 문제에 적절한 지에 대한 고찰</a:t>
            </a:r>
            <a:endParaRPr lang="en-US" altLang="ko-KR" dirty="0"/>
          </a:p>
          <a:p>
            <a:r>
              <a:rPr lang="ko-KR" altLang="en-US" dirty="0"/>
              <a:t>최근 연구 </a:t>
            </a:r>
            <a:r>
              <a:rPr lang="en-US" altLang="ko-KR" dirty="0"/>
              <a:t>(problem by problem</a:t>
            </a:r>
            <a:r>
              <a:rPr lang="ko-KR" altLang="en-US" dirty="0"/>
              <a:t>의 느낌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Priority assignment</a:t>
            </a:r>
          </a:p>
          <a:p>
            <a:pPr lvl="1"/>
            <a:r>
              <a:rPr lang="en-US" altLang="ko-KR" dirty="0"/>
              <a:t>Scheduling algorithm</a:t>
            </a:r>
          </a:p>
          <a:p>
            <a:pPr lvl="1"/>
            <a:r>
              <a:rPr lang="en-US" altLang="ko-KR" dirty="0"/>
              <a:t>Task parameter inference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1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Systems: </a:t>
            </a:r>
            <a:r>
              <a:rPr lang="en-US" altLang="ko-KR" i="1" dirty="0"/>
              <a:t>Research Topics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9" name="내용 개체 틀 28">
            <a:extLst>
              <a:ext uri="{FF2B5EF4-FFF2-40B4-BE49-F238E27FC236}">
                <a16:creationId xmlns:a16="http://schemas.microsoft.com/office/drawing/2014/main" id="{284B2211-1F40-4961-9D43-8AFA4E62C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flipH="1">
            <a:off x="9801316" y="3772811"/>
            <a:ext cx="468852" cy="468852"/>
          </a:xfr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9942019-1585-4549-A58E-094E693A6771}"/>
              </a:ext>
            </a:extLst>
          </p:cNvPr>
          <p:cNvGrpSpPr/>
          <p:nvPr/>
        </p:nvGrpSpPr>
        <p:grpSpPr>
          <a:xfrm>
            <a:off x="1698930" y="2562207"/>
            <a:ext cx="4135063" cy="3693319"/>
            <a:chOff x="758936" y="2418956"/>
            <a:chExt cx="4646587" cy="410115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DD364A5-4069-4B69-B2BD-68FB79DBD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37" y="2418956"/>
              <a:ext cx="3859305" cy="39310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FD2F2C-C646-4A38-8888-93220FDB94EC}"/>
                </a:ext>
              </a:extLst>
            </p:cNvPr>
            <p:cNvSpPr txBox="1"/>
            <p:nvPr/>
          </p:nvSpPr>
          <p:spPr>
            <a:xfrm>
              <a:off x="758936" y="6226917"/>
              <a:ext cx="4646587" cy="293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[1] Cyber Physical Systems: Design Challenges, IEEE ISORC, 2008.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0F259FB-2D9E-4458-9E08-2AA909F3FC32}"/>
              </a:ext>
            </a:extLst>
          </p:cNvPr>
          <p:cNvSpPr txBox="1"/>
          <p:nvPr/>
        </p:nvSpPr>
        <p:spPr>
          <a:xfrm>
            <a:off x="110801" y="2707336"/>
            <a:ext cx="173162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algn="r"/>
            <a:endParaRPr lang="en-US" altLang="ko-KR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</a:t>
            </a:r>
          </a:p>
          <a:p>
            <a:pPr algn="r"/>
            <a:endParaRPr lang="en-US" altLang="ko-KR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</a:t>
            </a:r>
          </a:p>
          <a:p>
            <a:pPr algn="r"/>
            <a:endParaRPr lang="en-US" altLang="ko-KR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Middleware</a:t>
            </a:r>
          </a:p>
          <a:p>
            <a:pPr algn="r"/>
            <a:endParaRPr lang="en-US" altLang="ko-KR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algn="r"/>
            <a:endParaRPr lang="en-US" altLang="ko-KR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algn="r"/>
            <a:r>
              <a:rPr lang="en-US" altLang="ko-K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ko-KR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5E88660-F377-4BCC-8BBC-E6B7A8327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659" y="3118865"/>
            <a:ext cx="421470" cy="4214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AFEA68-1A62-4151-B2C7-2CD7C7418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3789" y="2446338"/>
            <a:ext cx="421470" cy="42147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AFEA5F3-831E-4852-AE6A-EACEFC0AB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9280" y="3880180"/>
            <a:ext cx="407624" cy="4076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265A79-86F0-4F57-9A4C-8A79E3FAF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5676" y="2409165"/>
            <a:ext cx="421470" cy="42147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409A2B9-9804-4363-BE9A-D191C25D2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3916" y="3108012"/>
            <a:ext cx="442824" cy="442824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072F361-5A7C-4DE4-991D-A4B352FC057B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425259" y="2657073"/>
            <a:ext cx="935438" cy="444265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52BC31-CE27-444D-8A6C-304A6C01A2D1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966929" y="2619900"/>
            <a:ext cx="888747" cy="458220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6BD4BAB-20FB-4E3D-84E7-360FD84A300B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902588" y="3329424"/>
            <a:ext cx="921328" cy="176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9522489-BBF5-484D-82B2-9B112143DA4E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7410129" y="3328389"/>
            <a:ext cx="992759" cy="1211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52EF930-E13C-49B8-8DA7-FA605BEF010E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7406904" y="3709515"/>
            <a:ext cx="1026832" cy="374477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209D871-F1F5-4486-9C0F-45B5507431EE}"/>
              </a:ext>
            </a:extLst>
          </p:cNvPr>
          <p:cNvCxnSpPr>
            <a:cxnSpLocks/>
            <a:stCxn id="29" idx="3"/>
          </p:cNvCxnSpPr>
          <p:nvPr/>
        </p:nvCxnSpPr>
        <p:spPr>
          <a:xfrm flipH="1" flipV="1">
            <a:off x="8902588" y="3709515"/>
            <a:ext cx="898728" cy="297722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8596568-E9AD-4F35-9FCA-D68F72BB44F0}"/>
              </a:ext>
            </a:extLst>
          </p:cNvPr>
          <p:cNvGrpSpPr/>
          <p:nvPr/>
        </p:nvGrpSpPr>
        <p:grpSpPr>
          <a:xfrm>
            <a:off x="6660764" y="4839130"/>
            <a:ext cx="4183164" cy="1523755"/>
            <a:chOff x="6660764" y="4839130"/>
            <a:chExt cx="4183164" cy="1523755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9686BD9-59ED-46B8-BB03-391E5C7EB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60764" y="4839130"/>
              <a:ext cx="4134668" cy="1140626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ABBC601-05BC-4CCE-9D7C-035712108D2B}"/>
                </a:ext>
              </a:extLst>
            </p:cNvPr>
            <p:cNvSpPr txBox="1"/>
            <p:nvPr/>
          </p:nvSpPr>
          <p:spPr>
            <a:xfrm>
              <a:off x="6708865" y="5962775"/>
              <a:ext cx="41350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[2] MC-SDN: Supporting Mixed-Criticality Real-Time Communication </a:t>
              </a:r>
            </a:p>
            <a:p>
              <a:r>
                <a:rPr lang="en-US" altLang="ko-K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Using Software-Defined Networking, IEEE IoT Journal, 2019.</a:t>
              </a:r>
              <a:endParaRPr lang="ko-KR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양쪽 대괄호 91">
            <a:extLst>
              <a:ext uri="{FF2B5EF4-FFF2-40B4-BE49-F238E27FC236}">
                <a16:creationId xmlns:a16="http://schemas.microsoft.com/office/drawing/2014/main" id="{7077E347-1015-4B79-8308-2984845A54B2}"/>
              </a:ext>
            </a:extLst>
          </p:cNvPr>
          <p:cNvSpPr/>
          <p:nvPr/>
        </p:nvSpPr>
        <p:spPr>
          <a:xfrm rot="5400000">
            <a:off x="3080789" y="-855826"/>
            <a:ext cx="935669" cy="4649884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</a:t>
            </a:r>
            <a:r>
              <a:rPr lang="en-US" altLang="ko-KR" sz="2400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time-predictable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computing systems</a:t>
            </a:r>
          </a:p>
        </p:txBody>
      </p:sp>
      <p:sp>
        <p:nvSpPr>
          <p:cNvPr id="94" name="양쪽 대괄호 93">
            <a:extLst>
              <a:ext uri="{FF2B5EF4-FFF2-40B4-BE49-F238E27FC236}">
                <a16:creationId xmlns:a16="http://schemas.microsoft.com/office/drawing/2014/main" id="{4CA3B304-2373-4CCD-BAD8-7BB7992F2EF5}"/>
              </a:ext>
            </a:extLst>
          </p:cNvPr>
          <p:cNvSpPr/>
          <p:nvPr/>
        </p:nvSpPr>
        <p:spPr>
          <a:xfrm rot="5400000">
            <a:off x="8258748" y="-986302"/>
            <a:ext cx="935669" cy="4882403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2400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Timing guarantee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and </a:t>
            </a:r>
            <a:r>
              <a:rPr lang="en-US" altLang="ko-KR" sz="2400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analysis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computing systems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5C65905-1DBC-4815-A55A-D2D82E661799}"/>
              </a:ext>
            </a:extLst>
          </p:cNvPr>
          <p:cNvGrpSpPr/>
          <p:nvPr/>
        </p:nvGrpSpPr>
        <p:grpSpPr>
          <a:xfrm>
            <a:off x="5774727" y="1137748"/>
            <a:ext cx="650711" cy="650711"/>
            <a:chOff x="5774727" y="1117576"/>
            <a:chExt cx="650711" cy="65071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FBD384-FA91-44F7-8184-459975674AE1}"/>
                </a:ext>
              </a:extLst>
            </p:cNvPr>
            <p:cNvSpPr/>
            <p:nvPr/>
          </p:nvSpPr>
          <p:spPr>
            <a:xfrm>
              <a:off x="5774727" y="1117576"/>
              <a:ext cx="650711" cy="650711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39CB54-8237-4617-A66A-3638E297C199}"/>
                </a:ext>
              </a:extLst>
            </p:cNvPr>
            <p:cNvSpPr/>
            <p:nvPr/>
          </p:nvSpPr>
          <p:spPr>
            <a:xfrm>
              <a:off x="5860118" y="1189519"/>
              <a:ext cx="488890" cy="4888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+</a:t>
              </a:r>
              <a:endParaRPr lang="ko-KR" altLang="en-US" sz="2800" b="1" dirty="0"/>
            </a:p>
          </p:txBody>
        </p:sp>
      </p:grpSp>
      <p:pic>
        <p:nvPicPr>
          <p:cNvPr id="12" name="그래픽 11" descr="알람 시계">
            <a:extLst>
              <a:ext uri="{FF2B5EF4-FFF2-40B4-BE49-F238E27FC236}">
                <a16:creationId xmlns:a16="http://schemas.microsoft.com/office/drawing/2014/main" id="{980E3918-9532-4E87-8540-D0F07CFCD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51374" y="2862522"/>
            <a:ext cx="1003366" cy="10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39C9E-C2EE-4E70-BD46-E8A1D27C5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Real-Time Systems: </a:t>
            </a:r>
            <a:r>
              <a:rPr lang="en-US" altLang="ko-KR" i="1" dirty="0"/>
              <a:t>Research Topics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2" name="양쪽 대괄호 91">
            <a:extLst>
              <a:ext uri="{FF2B5EF4-FFF2-40B4-BE49-F238E27FC236}">
                <a16:creationId xmlns:a16="http://schemas.microsoft.com/office/drawing/2014/main" id="{7077E347-1015-4B79-8308-2984845A54B2}"/>
              </a:ext>
            </a:extLst>
          </p:cNvPr>
          <p:cNvSpPr/>
          <p:nvPr/>
        </p:nvSpPr>
        <p:spPr>
          <a:xfrm rot="5400000">
            <a:off x="3080789" y="-855826"/>
            <a:ext cx="935669" cy="4649884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Design </a:t>
            </a:r>
            <a:r>
              <a:rPr lang="en-US" altLang="ko-KR" sz="2400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time-predictable 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computing systems</a:t>
            </a:r>
          </a:p>
        </p:txBody>
      </p:sp>
      <p:sp>
        <p:nvSpPr>
          <p:cNvPr id="94" name="양쪽 대괄호 93">
            <a:extLst>
              <a:ext uri="{FF2B5EF4-FFF2-40B4-BE49-F238E27FC236}">
                <a16:creationId xmlns:a16="http://schemas.microsoft.com/office/drawing/2014/main" id="{4CA3B304-2373-4CCD-BAD8-7BB7992F2EF5}"/>
              </a:ext>
            </a:extLst>
          </p:cNvPr>
          <p:cNvSpPr/>
          <p:nvPr/>
        </p:nvSpPr>
        <p:spPr>
          <a:xfrm rot="5400000">
            <a:off x="8258748" y="-986302"/>
            <a:ext cx="935669" cy="4882403"/>
          </a:xfrm>
          <a:prstGeom prst="bracketPair">
            <a:avLst/>
          </a:prstGeom>
          <a:solidFill>
            <a:schemeClr val="bg1"/>
          </a:solidFill>
          <a:ln w="25400">
            <a:solidFill>
              <a:srgbClr val="115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270" wrap="none" lIns="0" tIns="0" rIns="0" bIns="0" rtlCol="0" anchor="ctr"/>
          <a:lstStyle/>
          <a:p>
            <a:pPr algn="ctr"/>
            <a:r>
              <a:rPr lang="en-US" altLang="ko-KR" sz="2400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Timing guarantee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and </a:t>
            </a:r>
            <a:r>
              <a:rPr lang="en-US" altLang="ko-KR" sz="2400" i="1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analysis</a:t>
            </a: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115DB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computing systems</a:t>
            </a: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5C65905-1DBC-4815-A55A-D2D82E661799}"/>
              </a:ext>
            </a:extLst>
          </p:cNvPr>
          <p:cNvGrpSpPr/>
          <p:nvPr/>
        </p:nvGrpSpPr>
        <p:grpSpPr>
          <a:xfrm>
            <a:off x="5774727" y="1137748"/>
            <a:ext cx="650711" cy="650711"/>
            <a:chOff x="5774727" y="1117576"/>
            <a:chExt cx="650711" cy="65071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6FBD384-FA91-44F7-8184-459975674AE1}"/>
                </a:ext>
              </a:extLst>
            </p:cNvPr>
            <p:cNvSpPr/>
            <p:nvPr/>
          </p:nvSpPr>
          <p:spPr>
            <a:xfrm>
              <a:off x="5774727" y="1117576"/>
              <a:ext cx="650711" cy="650711"/>
            </a:xfrm>
            <a:prstGeom prst="ellipse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D39CB54-8237-4617-A66A-3638E297C199}"/>
                </a:ext>
              </a:extLst>
            </p:cNvPr>
            <p:cNvSpPr/>
            <p:nvPr/>
          </p:nvSpPr>
          <p:spPr>
            <a:xfrm>
              <a:off x="5860118" y="1189519"/>
              <a:ext cx="488890" cy="48889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+</a:t>
              </a:r>
              <a:endParaRPr lang="ko-KR" altLang="en-US" sz="2800" b="1" dirty="0"/>
            </a:p>
          </p:txBody>
        </p:sp>
      </p:grp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ECD4B0B-8829-4D2A-95DB-0FD9AE77B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(RTSS'18) MC-SDN case study demo">
            <a:hlinkClick r:id="" action="ppaction://media"/>
            <a:extLst>
              <a:ext uri="{FF2B5EF4-FFF2-40B4-BE49-F238E27FC236}">
                <a16:creationId xmlns:a16="http://schemas.microsoft.com/office/drawing/2014/main" id="{A2251128-9DD1-4949-B617-213528B81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1102" y="2000401"/>
            <a:ext cx="6870043" cy="386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729568-0DEF-4EB7-9A47-F2228C8F8686}"/>
              </a:ext>
            </a:extLst>
          </p:cNvPr>
          <p:cNvSpPr txBox="1"/>
          <p:nvPr/>
        </p:nvSpPr>
        <p:spPr>
          <a:xfrm>
            <a:off x="2641102" y="5977323"/>
            <a:ext cx="413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MC-SDN: Supporting Mixed-Criticality Real-Time Communication </a:t>
            </a:r>
          </a:p>
          <a:p>
            <a:r>
              <a:rPr lang="en-US" altLang="ko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Using Software-Defined Networking, IEEE IoT Journal, 2019.</a:t>
            </a:r>
            <a:endParaRPr lang="ko-KR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1A397C-199E-4AB5-8478-766B69B3D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080" y="5977323"/>
            <a:ext cx="2507104" cy="6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9656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6011D-3467-42A5-9207-1671FDC7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When ML Met 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6D47F2-6C71-4AA0-AA76-DC3F3462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D427A-D6B3-4B1F-B75F-79070C787C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" t="32255" r="26306" b="19020"/>
          <a:stretch/>
        </p:blipFill>
        <p:spPr>
          <a:xfrm>
            <a:off x="1918695" y="1636955"/>
            <a:ext cx="2505596" cy="12922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2D0011F-75BC-4AAF-9CCD-7A96BD398994}"/>
              </a:ext>
            </a:extLst>
          </p:cNvPr>
          <p:cNvSpPr/>
          <p:nvPr/>
        </p:nvSpPr>
        <p:spPr>
          <a:xfrm>
            <a:off x="638263" y="1913845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defTabSz="914400">
              <a:defRPr/>
            </a:pPr>
            <a:r>
              <a:rPr lang="en-US" altLang="ko-KR" sz="5400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</a:t>
            </a:r>
            <a:endParaRPr kumimoji="0" lang="en-US" altLang="ko-KR" sz="5400" b="0" i="0" u="none" strike="noStrike" kern="0" cap="none" spc="0" normalizeH="0" baseline="0" noProof="0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8" name="Picture 2" descr="Computer Vision">
            <a:extLst>
              <a:ext uri="{FF2B5EF4-FFF2-40B4-BE49-F238E27FC236}">
                <a16:creationId xmlns:a16="http://schemas.microsoft.com/office/drawing/2014/main" id="{7B6981BC-1900-44A6-A1DD-4CF15475F905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3"/>
          <a:stretch/>
        </p:blipFill>
        <p:spPr bwMode="auto">
          <a:xfrm>
            <a:off x="1918695" y="4655891"/>
            <a:ext cx="2505596" cy="12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937587-DBAF-4816-BC38-D4B873732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880" y="1663633"/>
            <a:ext cx="2392830" cy="1259426"/>
          </a:xfrm>
          <a:prstGeom prst="rect">
            <a:avLst/>
          </a:prstGeom>
          <a:ln w="25400"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98D307-2568-4AA5-8F97-7EE2D8043757}"/>
              </a:ext>
            </a:extLst>
          </p:cNvPr>
          <p:cNvSpPr/>
          <p:nvPr/>
        </p:nvSpPr>
        <p:spPr>
          <a:xfrm>
            <a:off x="10789508" y="4750697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193BE63-FAEE-43D9-AA14-A35BFA3BD7A6}"/>
              </a:ext>
            </a:extLst>
          </p:cNvPr>
          <p:cNvSpPr/>
          <p:nvPr/>
        </p:nvSpPr>
        <p:spPr>
          <a:xfrm>
            <a:off x="7930879" y="1050915"/>
            <a:ext cx="2768325" cy="4924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115DBF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 Challenges</a:t>
            </a:r>
            <a:endParaRPr kumimoji="0" lang="ko-KR" altLang="en-US" sz="32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115DBF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758EB89-7E55-4804-86CB-EF8EB095EB2C}"/>
              </a:ext>
            </a:extLst>
          </p:cNvPr>
          <p:cNvSpPr/>
          <p:nvPr/>
        </p:nvSpPr>
        <p:spPr>
          <a:xfrm>
            <a:off x="1840456" y="6010322"/>
            <a:ext cx="29680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Applications</a:t>
            </a:r>
            <a:endParaRPr kumimoji="0" lang="ko-KR" altLang="en-US" sz="32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68E49EF-2700-40B9-B5B1-90D027470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145" y="4655891"/>
            <a:ext cx="1250154" cy="1250154"/>
          </a:xfrm>
          <a:prstGeom prst="rect">
            <a:avLst/>
          </a:prstGeom>
        </p:spPr>
      </p:pic>
      <p:pic>
        <p:nvPicPr>
          <p:cNvPr id="31" name="그래픽 30" descr="알람 시계">
            <a:extLst>
              <a:ext uri="{FF2B5EF4-FFF2-40B4-BE49-F238E27FC236}">
                <a16:creationId xmlns:a16="http://schemas.microsoft.com/office/drawing/2014/main" id="{DF8518F7-F617-4F05-9FE9-B7E94B3127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43297" y="4655891"/>
            <a:ext cx="1189078" cy="1189078"/>
          </a:xfrm>
          <a:prstGeom prst="rect">
            <a:avLst/>
          </a:prstGeom>
        </p:spPr>
      </p:pic>
      <p:sp>
        <p:nvSpPr>
          <p:cNvPr id="32" name="오른쪽 화살표 24">
            <a:extLst>
              <a:ext uri="{FF2B5EF4-FFF2-40B4-BE49-F238E27FC236}">
                <a16:creationId xmlns:a16="http://schemas.microsoft.com/office/drawing/2014/main" id="{05DE24C6-F713-46E1-9ED9-9CA27DD577C2}"/>
              </a:ext>
            </a:extLst>
          </p:cNvPr>
          <p:cNvSpPr/>
          <p:nvPr/>
        </p:nvSpPr>
        <p:spPr>
          <a:xfrm>
            <a:off x="4656805" y="1661599"/>
            <a:ext cx="3391260" cy="510954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F2600C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Times New Roman" pitchFamily="18" charset="0"/>
              </a:rPr>
              <a:t>ML for</a:t>
            </a:r>
            <a:r>
              <a:rPr kumimoji="0" lang="en-US" altLang="ko-KR" sz="24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Times New Roman" pitchFamily="18" charset="0"/>
              </a:rPr>
              <a:t> RT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582716C-9662-40D5-ACAD-47F475557439}"/>
              </a:ext>
            </a:extLst>
          </p:cNvPr>
          <p:cNvSpPr/>
          <p:nvPr/>
        </p:nvSpPr>
        <p:spPr>
          <a:xfrm>
            <a:off x="5211708" y="1394060"/>
            <a:ext cx="2056323" cy="3077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Novel Approach</a:t>
            </a:r>
            <a:endParaRPr kumimoji="0" lang="ko-KR" altLang="en-US" sz="2000" b="0" i="1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34" name="오른쪽 화살표 24">
            <a:extLst>
              <a:ext uri="{FF2B5EF4-FFF2-40B4-BE49-F238E27FC236}">
                <a16:creationId xmlns:a16="http://schemas.microsoft.com/office/drawing/2014/main" id="{E43C65F8-BB30-4FB1-9536-003592AD0635}"/>
              </a:ext>
            </a:extLst>
          </p:cNvPr>
          <p:cNvSpPr/>
          <p:nvPr/>
        </p:nvSpPr>
        <p:spPr>
          <a:xfrm rot="10800000" flipV="1">
            <a:off x="4573556" y="5330099"/>
            <a:ext cx="3567802" cy="575946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0070C0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Times New Roman" pitchFamily="18" charset="0"/>
              </a:rPr>
              <a:t>RT for ML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1787BE-B87B-4B2D-9884-86EF5889B096}"/>
              </a:ext>
            </a:extLst>
          </p:cNvPr>
          <p:cNvSpPr/>
          <p:nvPr/>
        </p:nvSpPr>
        <p:spPr>
          <a:xfrm>
            <a:off x="4972391" y="5858217"/>
            <a:ext cx="3035843" cy="3077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Timing Guarantee</a:t>
            </a:r>
            <a:endParaRPr kumimoji="0" lang="ko-KR" altLang="en-US" sz="2000" b="0" i="1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20BF885-C2FA-43A5-99ED-32436A2F2E03}"/>
              </a:ext>
            </a:extLst>
          </p:cNvPr>
          <p:cNvSpPr/>
          <p:nvPr/>
        </p:nvSpPr>
        <p:spPr>
          <a:xfrm>
            <a:off x="7583464" y="3313003"/>
            <a:ext cx="1315361" cy="92333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Domain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Knowledge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…</a:t>
            </a:r>
            <a:endParaRPr kumimoji="0" lang="ko-KR" altLang="en-US" sz="2000" b="0" i="1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sp>
        <p:nvSpPr>
          <p:cNvPr id="45" name="오른쪽 화살표 24">
            <a:extLst>
              <a:ext uri="{FF2B5EF4-FFF2-40B4-BE49-F238E27FC236}">
                <a16:creationId xmlns:a16="http://schemas.microsoft.com/office/drawing/2014/main" id="{90767C78-56B4-44CB-AB8B-7C3068D4C925}"/>
              </a:ext>
            </a:extLst>
          </p:cNvPr>
          <p:cNvSpPr/>
          <p:nvPr/>
        </p:nvSpPr>
        <p:spPr>
          <a:xfrm rot="10800000">
            <a:off x="7516716" y="4983657"/>
            <a:ext cx="615299" cy="182538"/>
          </a:xfrm>
          <a:prstGeom prst="rightArrow">
            <a:avLst>
              <a:gd name="adj1" fmla="val 77423"/>
              <a:gd name="adj2" fmla="val 0"/>
            </a:avLst>
          </a:prstGeom>
          <a:solidFill>
            <a:srgbClr val="0070C0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46" name="오른쪽 화살표 24">
            <a:extLst>
              <a:ext uri="{FF2B5EF4-FFF2-40B4-BE49-F238E27FC236}">
                <a16:creationId xmlns:a16="http://schemas.microsoft.com/office/drawing/2014/main" id="{5F054798-883C-4FF7-9070-309F313454D7}"/>
              </a:ext>
            </a:extLst>
          </p:cNvPr>
          <p:cNvSpPr/>
          <p:nvPr/>
        </p:nvSpPr>
        <p:spPr>
          <a:xfrm rot="16200000">
            <a:off x="6079997" y="3691290"/>
            <a:ext cx="2720726" cy="187150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0070C0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46133F0-BB37-4BF1-BC83-032A9ACBB6A1}"/>
              </a:ext>
            </a:extLst>
          </p:cNvPr>
          <p:cNvGrpSpPr/>
          <p:nvPr/>
        </p:nvGrpSpPr>
        <p:grpSpPr>
          <a:xfrm>
            <a:off x="7195177" y="1887024"/>
            <a:ext cx="505531" cy="510955"/>
            <a:chOff x="5672567" y="2667587"/>
            <a:chExt cx="505531" cy="510955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9267061-E4AB-4DBE-9B56-B2A2C1FC3957}"/>
                </a:ext>
              </a:extLst>
            </p:cNvPr>
            <p:cNvSpPr/>
            <p:nvPr/>
          </p:nvSpPr>
          <p:spPr>
            <a:xfrm>
              <a:off x="5672567" y="2667587"/>
              <a:ext cx="505531" cy="510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더하기 기호 43">
              <a:extLst>
                <a:ext uri="{FF2B5EF4-FFF2-40B4-BE49-F238E27FC236}">
                  <a16:creationId xmlns:a16="http://schemas.microsoft.com/office/drawing/2014/main" id="{CFD6DC64-051D-472B-AB5C-736C8038080B}"/>
                </a:ext>
              </a:extLst>
            </p:cNvPr>
            <p:cNvSpPr/>
            <p:nvPr/>
          </p:nvSpPr>
          <p:spPr>
            <a:xfrm>
              <a:off x="5686015" y="2697744"/>
              <a:ext cx="465659" cy="477164"/>
            </a:xfrm>
            <a:prstGeom prst="mathPlus">
              <a:avLst>
                <a:gd name="adj1" fmla="val 10255"/>
              </a:avLst>
            </a:prstGeom>
            <a:solidFill>
              <a:schemeClr val="tx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오른쪽 화살표 24">
            <a:extLst>
              <a:ext uri="{FF2B5EF4-FFF2-40B4-BE49-F238E27FC236}">
                <a16:creationId xmlns:a16="http://schemas.microsoft.com/office/drawing/2014/main" id="{F7FDBB2E-F396-4FCB-ABC5-8DAEA351E7EE}"/>
              </a:ext>
            </a:extLst>
          </p:cNvPr>
          <p:cNvSpPr/>
          <p:nvPr/>
        </p:nvSpPr>
        <p:spPr>
          <a:xfrm rot="5400000">
            <a:off x="3962929" y="3720693"/>
            <a:ext cx="2504663" cy="194254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F2600C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50" name="오른쪽 화살표 24">
            <a:extLst>
              <a:ext uri="{FF2B5EF4-FFF2-40B4-BE49-F238E27FC236}">
                <a16:creationId xmlns:a16="http://schemas.microsoft.com/office/drawing/2014/main" id="{328DF808-7BA3-4B25-BFE2-04DE1D57A3C7}"/>
              </a:ext>
            </a:extLst>
          </p:cNvPr>
          <p:cNvSpPr/>
          <p:nvPr/>
        </p:nvSpPr>
        <p:spPr>
          <a:xfrm rot="10800000">
            <a:off x="4668659" y="2405831"/>
            <a:ext cx="615299" cy="182538"/>
          </a:xfrm>
          <a:prstGeom prst="rightArrow">
            <a:avLst>
              <a:gd name="adj1" fmla="val 77423"/>
              <a:gd name="adj2" fmla="val 0"/>
            </a:avLst>
          </a:prstGeom>
          <a:solidFill>
            <a:srgbClr val="F2600C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Times New Roman" pitchFamily="18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0521CCD-7B91-4305-A692-0DDC65CAE677}"/>
              </a:ext>
            </a:extLst>
          </p:cNvPr>
          <p:cNvGrpSpPr/>
          <p:nvPr/>
        </p:nvGrpSpPr>
        <p:grpSpPr>
          <a:xfrm>
            <a:off x="4958943" y="5087314"/>
            <a:ext cx="505531" cy="510955"/>
            <a:chOff x="5672567" y="2667587"/>
            <a:chExt cx="505531" cy="510955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4A47AF7-891D-4D1A-BE50-4C7885F344A8}"/>
                </a:ext>
              </a:extLst>
            </p:cNvPr>
            <p:cNvSpPr/>
            <p:nvPr/>
          </p:nvSpPr>
          <p:spPr>
            <a:xfrm>
              <a:off x="5672567" y="2667587"/>
              <a:ext cx="505531" cy="510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더하기 기호 52">
              <a:extLst>
                <a:ext uri="{FF2B5EF4-FFF2-40B4-BE49-F238E27FC236}">
                  <a16:creationId xmlns:a16="http://schemas.microsoft.com/office/drawing/2014/main" id="{151256E1-3CE6-43D6-931C-EE3B0311F6EB}"/>
                </a:ext>
              </a:extLst>
            </p:cNvPr>
            <p:cNvSpPr/>
            <p:nvPr/>
          </p:nvSpPr>
          <p:spPr>
            <a:xfrm>
              <a:off x="5686015" y="2697744"/>
              <a:ext cx="465659" cy="477164"/>
            </a:xfrm>
            <a:prstGeom prst="mathPlus">
              <a:avLst>
                <a:gd name="adj1" fmla="val 10255"/>
              </a:avLst>
            </a:prstGeom>
            <a:solidFill>
              <a:schemeClr val="tx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263C36-5171-4585-968D-AFFCA0811A9C}"/>
              </a:ext>
            </a:extLst>
          </p:cNvPr>
          <p:cNvSpPr/>
          <p:nvPr/>
        </p:nvSpPr>
        <p:spPr>
          <a:xfrm>
            <a:off x="3381935" y="3269142"/>
            <a:ext cx="1729179" cy="92333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Processing Characteristics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…</a:t>
            </a:r>
            <a:endParaRPr kumimoji="0" lang="ko-KR" altLang="en-US" sz="2000" b="0" i="1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7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2" grpId="0" animBg="1"/>
      <p:bldP spid="33" grpId="0"/>
      <p:bldP spid="34" grpId="0" animBg="1"/>
      <p:bldP spid="35" grpId="0"/>
      <p:bldP spid="43" grpId="0"/>
      <p:bldP spid="45" grpId="0" animBg="1"/>
      <p:bldP spid="46" grpId="0" animBg="1"/>
      <p:bldP spid="49" grpId="0" animBg="1"/>
      <p:bldP spid="50" grpId="0" animBg="1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973269-5411-4CC6-A359-7B56DAFF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 for 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D790F9-9CD5-493C-AE4B-ABB5A178B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</a:p>
          <a:p>
            <a:pPr lvl="1"/>
            <a:r>
              <a:rPr lang="en-US" altLang="ko-KR" dirty="0"/>
              <a:t>Time-predictable (shorter) execution for DNN tasks</a:t>
            </a:r>
          </a:p>
          <a:p>
            <a:pPr lvl="1"/>
            <a:r>
              <a:rPr lang="en-US" altLang="ko-KR" dirty="0"/>
              <a:t>Analysis of execution delay upper-bound (timing guarantee)</a:t>
            </a:r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Energy consumption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reduction</a:t>
            </a:r>
          </a:p>
          <a:p>
            <a:r>
              <a:rPr lang="en-US" altLang="ko-KR" dirty="0"/>
              <a:t>Control knob</a:t>
            </a:r>
          </a:p>
          <a:p>
            <a:pPr lvl="1"/>
            <a:r>
              <a:rPr lang="en-US" altLang="ko-KR" dirty="0"/>
              <a:t>Execution order </a:t>
            </a:r>
          </a:p>
          <a:p>
            <a:pPr lvl="1"/>
            <a:r>
              <a:rPr lang="en-US" altLang="ko-KR" dirty="0"/>
              <a:t>Execution</a:t>
            </a:r>
            <a:r>
              <a:rPr lang="ko-KR" altLang="en-US" dirty="0"/>
              <a:t> </a:t>
            </a:r>
            <a:r>
              <a:rPr lang="en-US" altLang="ko-KR" dirty="0"/>
              <a:t>behavior (e.g., pipeline execution, CPU/GPU concurrent execution)</a:t>
            </a:r>
          </a:p>
          <a:p>
            <a:pPr lvl="1"/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Approximation</a:t>
            </a:r>
          </a:p>
          <a:p>
            <a:endParaRPr lang="ko-KR" altLang="en-US" dirty="0"/>
          </a:p>
        </p:txBody>
      </p:sp>
      <p:pic>
        <p:nvPicPr>
          <p:cNvPr id="23" name="Picture 2" descr="Computer Vision">
            <a:extLst>
              <a:ext uri="{FF2B5EF4-FFF2-40B4-BE49-F238E27FC236}">
                <a16:creationId xmlns:a16="http://schemas.microsoft.com/office/drawing/2014/main" id="{494B2EAF-1005-43A1-B21E-D648483F485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3"/>
          <a:stretch/>
        </p:blipFill>
        <p:spPr bwMode="auto">
          <a:xfrm>
            <a:off x="1918695" y="4655891"/>
            <a:ext cx="2505596" cy="12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C83B5D5-2617-4FEF-9D1E-EB943BA3321E}"/>
              </a:ext>
            </a:extLst>
          </p:cNvPr>
          <p:cNvSpPr/>
          <p:nvPr/>
        </p:nvSpPr>
        <p:spPr>
          <a:xfrm>
            <a:off x="10789508" y="4750697"/>
            <a:ext cx="104181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RT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A65916-A834-4CFD-9932-BE318FE88716}"/>
              </a:ext>
            </a:extLst>
          </p:cNvPr>
          <p:cNvSpPr/>
          <p:nvPr/>
        </p:nvSpPr>
        <p:spPr>
          <a:xfrm>
            <a:off x="1840456" y="6010322"/>
            <a:ext cx="29680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srgbClr val="F2600C"/>
                </a:solidFill>
                <a:effectLst/>
                <a:uLnTx/>
                <a:uFillTx/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ML Applications</a:t>
            </a:r>
            <a:endParaRPr kumimoji="0" lang="ko-KR" altLang="en-US" sz="3200" b="0" i="0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srgbClr val="F2600C"/>
              </a:solidFill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D7294B6-31F4-4A81-9C89-1A00F1F4A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145" y="4655891"/>
            <a:ext cx="1250154" cy="1250154"/>
          </a:xfrm>
          <a:prstGeom prst="rect">
            <a:avLst/>
          </a:prstGeom>
        </p:spPr>
      </p:pic>
      <p:pic>
        <p:nvPicPr>
          <p:cNvPr id="27" name="그래픽 26" descr="알람 시계">
            <a:extLst>
              <a:ext uri="{FF2B5EF4-FFF2-40B4-BE49-F238E27FC236}">
                <a16:creationId xmlns:a16="http://schemas.microsoft.com/office/drawing/2014/main" id="{B2719B45-4714-40DE-8BFF-F59EC070E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3297" y="4655891"/>
            <a:ext cx="1189078" cy="1189078"/>
          </a:xfrm>
          <a:prstGeom prst="rect">
            <a:avLst/>
          </a:prstGeom>
        </p:spPr>
      </p:pic>
      <p:sp>
        <p:nvSpPr>
          <p:cNvPr id="11" name="오른쪽 화살표 24">
            <a:extLst>
              <a:ext uri="{FF2B5EF4-FFF2-40B4-BE49-F238E27FC236}">
                <a16:creationId xmlns:a16="http://schemas.microsoft.com/office/drawing/2014/main" id="{73D1FAD9-5BA5-4E9C-B77C-A4450A10BC83}"/>
              </a:ext>
            </a:extLst>
          </p:cNvPr>
          <p:cNvSpPr/>
          <p:nvPr/>
        </p:nvSpPr>
        <p:spPr>
          <a:xfrm rot="10800000" flipV="1">
            <a:off x="4573556" y="5330099"/>
            <a:ext cx="3567802" cy="575946"/>
          </a:xfrm>
          <a:prstGeom prst="rightArrow">
            <a:avLst>
              <a:gd name="adj1" fmla="val 77423"/>
              <a:gd name="adj2" fmla="val 50000"/>
            </a:avLst>
          </a:prstGeom>
          <a:solidFill>
            <a:srgbClr val="0070C0">
              <a:alpha val="2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1722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Times New Roman" pitchFamily="18" charset="0"/>
              </a:rPr>
              <a:t>RT for ML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cs typeface="Times New Roman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05EE5-61C9-40EA-9C5D-690E32628B69}"/>
              </a:ext>
            </a:extLst>
          </p:cNvPr>
          <p:cNvSpPr/>
          <p:nvPr/>
        </p:nvSpPr>
        <p:spPr>
          <a:xfrm>
            <a:off x="4972391" y="5858217"/>
            <a:ext cx="3035843" cy="30777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i="1" kern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latin typeface="Times New Roman" panose="02020603050405020304" pitchFamily="18" charset="0"/>
                <a:ea typeface="KoPub돋움체 Bold"/>
                <a:cs typeface="Times New Roman" panose="02020603050405020304" pitchFamily="18" charset="0"/>
              </a:rPr>
              <a:t>Timing Guarantee</a:t>
            </a:r>
            <a:endParaRPr kumimoji="0" lang="ko-KR" altLang="en-US" sz="2000" b="0" i="1" u="none" strike="noStrike" kern="0" cap="none" spc="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Times New Roman" panose="02020603050405020304" pitchFamily="18" charset="0"/>
              <a:ea typeface="KoPub돋움체 Bold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483483"/>
      </p:ext>
    </p:extLst>
  </p:cSld>
  <p:clrMapOvr>
    <a:masterClrMapping/>
  </p:clrMapOvr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Default Design">
  <a:themeElements>
    <a:clrScheme name="Default Design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Default Design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FBE4AE"/>
            </a:gs>
            <a:gs pos="13000">
              <a:srgbClr val="BD922A"/>
            </a:gs>
            <a:gs pos="21001">
              <a:srgbClr val="BD922A"/>
            </a:gs>
            <a:gs pos="63000">
              <a:srgbClr val="FBE4AE"/>
            </a:gs>
            <a:gs pos="67000">
              <a:srgbClr val="BD922A"/>
            </a:gs>
            <a:gs pos="69000">
              <a:srgbClr val="835E17"/>
            </a:gs>
            <a:gs pos="82001">
              <a:srgbClr val="A28949"/>
            </a:gs>
            <a:gs pos="100000">
              <a:srgbClr val="FAE3B7"/>
            </a:gs>
          </a:gsLst>
          <a:lin ang="5400000" scaled="1"/>
        </a:gradFill>
        <a:ln w="0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20099999" lon="1500000" rev="0"/>
          </a:camera>
          <a:lightRig rig="legacyFlat4" dir="b"/>
        </a:scene3d>
        <a:sp3d extrusionH="430200" prstMaterial="legacyMatte">
          <a:bevelT w="13500" h="13500" prst="angle"/>
          <a:bevelB w="13500" h="13500" prst="angle"/>
          <a:extrusionClr>
            <a:srgbClr val="FBE4AE"/>
          </a:extrusionClr>
        </a:sp3d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그래픽" pitchFamily="18" charset="-127"/>
            <a:ea typeface="HY그래픽" pitchFamily="18" charset="-127"/>
          </a:defRPr>
        </a:defPPr>
      </a:lstStyle>
    </a:lnDef>
  </a:objectDefaults>
  <a:extraClrSchemeLst>
    <a:extraClrScheme>
      <a:clrScheme name="Default Design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메트로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  <a:fontScheme name="균형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균형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ppt/theme/themeOverride2.xml><?xml version="1.0" encoding="utf-8"?>
<a:themeOverride xmlns:a="http://schemas.openxmlformats.org/drawingml/2006/main">
  <a:clrScheme name="메트로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  <a:fontScheme name="균형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inorFont>
  </a:fontScheme>
  <a:fmtScheme name="균형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44650</TotalTime>
  <Words>2966</Words>
  <Application>Microsoft Office PowerPoint</Application>
  <PresentationFormat>와이드스크린</PresentationFormat>
  <Paragraphs>594</Paragraphs>
  <Slides>50</Slides>
  <Notes>26</Notes>
  <HiddenSlides>26</HiddenSlides>
  <MMClips>4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50</vt:i4>
      </vt:variant>
    </vt:vector>
  </HeadingPairs>
  <TitlesOfParts>
    <vt:vector size="69" baseType="lpstr">
      <vt:lpstr>HY강M</vt:lpstr>
      <vt:lpstr>HY견고딕</vt:lpstr>
      <vt:lpstr>HY견명조</vt:lpstr>
      <vt:lpstr>HY그래픽</vt:lpstr>
      <vt:lpstr>KoPub돋움체 Bold</vt:lpstr>
      <vt:lpstr>KoPub돋움체 Medium</vt:lpstr>
      <vt:lpstr>돋움</vt:lpstr>
      <vt:lpstr>Arial</vt:lpstr>
      <vt:lpstr>Calibri</vt:lpstr>
      <vt:lpstr>Comic Sans MS</vt:lpstr>
      <vt:lpstr>Courier New</vt:lpstr>
      <vt:lpstr>Palatino Linotype</vt:lpstr>
      <vt:lpstr>Rockwell</vt:lpstr>
      <vt:lpstr>Times New Roman</vt:lpstr>
      <vt:lpstr>Wingdings</vt:lpstr>
      <vt:lpstr>Advantage</vt:lpstr>
      <vt:lpstr>Default Design</vt:lpstr>
      <vt:lpstr>1_Default Design</vt:lpstr>
      <vt:lpstr>2_Default Design</vt:lpstr>
      <vt:lpstr>RT for ML &amp; ML for RT</vt:lpstr>
      <vt:lpstr>Overview</vt:lpstr>
      <vt:lpstr>Real-Time System</vt:lpstr>
      <vt:lpstr>Real-Time System</vt:lpstr>
      <vt:lpstr>Real-Time System</vt:lpstr>
      <vt:lpstr>Real-Time Systems: Research Topics </vt:lpstr>
      <vt:lpstr>Real-Time Systems: Research Topics </vt:lpstr>
      <vt:lpstr>When ML Met RT</vt:lpstr>
      <vt:lpstr>RT for ML</vt:lpstr>
      <vt:lpstr>RT for ML: Recent Studies</vt:lpstr>
      <vt:lpstr>RT for ML: Recent Studies</vt:lpstr>
      <vt:lpstr>RT for ML: Recent Studies</vt:lpstr>
      <vt:lpstr>RT for ML: Our Research</vt:lpstr>
      <vt:lpstr>RT for ML: Our Research</vt:lpstr>
      <vt:lpstr>RT for ML: Our Research</vt:lpstr>
      <vt:lpstr>RT for ML: Our Research</vt:lpstr>
      <vt:lpstr>RT for ML: Our Research</vt:lpstr>
      <vt:lpstr>RT for ML: Our Research</vt:lpstr>
      <vt:lpstr>RT for ML: Our Research</vt:lpstr>
      <vt:lpstr>ML for RT</vt:lpstr>
      <vt:lpstr>ML for RT: Recent Studies</vt:lpstr>
      <vt:lpstr>ML for RT: Our Research</vt:lpstr>
      <vt:lpstr>Conclusion</vt:lpstr>
      <vt:lpstr>PowerPoint 프레젠테이션</vt:lpstr>
      <vt:lpstr>Abstract</vt:lpstr>
      <vt:lpstr>Abstract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Proliferation of ML: How to Affect RT?</vt:lpstr>
      <vt:lpstr>Proliferation of ML: How to Affect RT?</vt:lpstr>
      <vt:lpstr>Proliferation of ML and Its Impact on RT</vt:lpstr>
      <vt:lpstr>Conclusion</vt:lpstr>
      <vt:lpstr>Real-Time Systems: Research Topics</vt:lpstr>
      <vt:lpstr>Real-Time Systems: Research Topics</vt:lpstr>
      <vt:lpstr>Real-Time Systems: Research Topics</vt:lpstr>
      <vt:lpstr>RT for ML</vt:lpstr>
      <vt:lpstr>RT for ML</vt:lpstr>
      <vt:lpstr>RT for ML</vt:lpstr>
      <vt:lpstr>RT for ML</vt:lpstr>
      <vt:lpstr>RT for ML</vt:lpstr>
      <vt:lpstr>ML for RT</vt:lpstr>
      <vt:lpstr>ML for 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Jinkyu</dc:creator>
  <cp:lastModifiedBy>이진규</cp:lastModifiedBy>
  <cp:revision>2792</cp:revision>
  <cp:lastPrinted>2017-08-27T13:40:56Z</cp:lastPrinted>
  <dcterms:created xsi:type="dcterms:W3CDTF">2013-02-12T03:10:01Z</dcterms:created>
  <dcterms:modified xsi:type="dcterms:W3CDTF">2021-11-05T04:08:48Z</dcterms:modified>
</cp:coreProperties>
</file>